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Lst>
  <p:sldSz cx="15544800" cy="10058400"/>
  <p:notesSz cx="9232900" cy="14706600"/>
  <p:defaultTex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360" autoAdjust="0"/>
    <p:restoredTop sz="94764" autoAdjust="0"/>
  </p:normalViewPr>
  <p:slideViewPr>
    <p:cSldViewPr snapToGrid="0">
      <p:cViewPr>
        <p:scale>
          <a:sx n="100" d="100"/>
          <a:sy n="100" d="100"/>
        </p:scale>
        <p:origin x="2742" y="-78"/>
      </p:cViewPr>
      <p:guideLst>
        <p:guide orient="horz" pos="3168"/>
        <p:guide pos="48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225" y="3124200"/>
            <a:ext cx="13214350" cy="2155825"/>
          </a:xfrm>
        </p:spPr>
        <p:txBody>
          <a:bodyPr/>
          <a:lstStyle/>
          <a:p>
            <a:r>
              <a:rPr lang="en-US" smtClean="0"/>
              <a:t>Click to edit Master title style</a:t>
            </a:r>
            <a:endParaRPr lang="en-US"/>
          </a:p>
        </p:txBody>
      </p:sp>
      <p:sp>
        <p:nvSpPr>
          <p:cNvPr id="3" name="Subtitle 2"/>
          <p:cNvSpPr>
            <a:spLocks noGrp="1"/>
          </p:cNvSpPr>
          <p:nvPr>
            <p:ph type="subTitle" idx="1"/>
          </p:nvPr>
        </p:nvSpPr>
        <p:spPr>
          <a:xfrm>
            <a:off x="2332038" y="5699125"/>
            <a:ext cx="10880725" cy="2571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5DF527-8E40-4C8F-AFA9-8231EF5835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DD25622-E2EA-4E7D-80DF-3A56AC249BD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8725" y="6462713"/>
            <a:ext cx="13212763" cy="19986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228725" y="4262438"/>
            <a:ext cx="13212763" cy="22002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ACEDB67-D065-46A4-AD36-C06A8A3546E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7875" y="2346325"/>
            <a:ext cx="6918325" cy="663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848600" y="2346325"/>
            <a:ext cx="6918325" cy="663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D3524D6-0FC0-421B-9984-46E20AAA8A7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77875" y="2251075"/>
            <a:ext cx="6867525" cy="9382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7875" y="3189288"/>
            <a:ext cx="6867525" cy="5795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896225" y="2251075"/>
            <a:ext cx="6870700" cy="9382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96225" y="3189288"/>
            <a:ext cx="6870700" cy="5795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238652E-A6E5-4721-9353-C169C75D1A6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45D9330-7E40-4610-B587-0EBD3D9FF1B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13BC93F-D69D-4990-825F-472F74CE04A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875" y="400050"/>
            <a:ext cx="5113338" cy="17049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6076950" y="400050"/>
            <a:ext cx="8689975" cy="8585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77875" y="2105025"/>
            <a:ext cx="5113338" cy="6880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0534C43-4574-4F16-8B64-D9FBBD9B08C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6413" y="7040563"/>
            <a:ext cx="9328150" cy="8318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3046413" y="898525"/>
            <a:ext cx="9328150" cy="6035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3046413" y="7872413"/>
            <a:ext cx="9328150" cy="1179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D9EB821-BABE-456B-965F-04BF186965D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1D2AD5-7525-48EB-B76B-6D4B7374439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269663" y="403225"/>
            <a:ext cx="3497262" cy="85820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7875" y="403225"/>
            <a:ext cx="10339388" cy="8582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F0AD08-22F2-4C54-8181-5890D20A82E4}"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77875" y="403225"/>
            <a:ext cx="13989050" cy="16764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77875" y="2346325"/>
            <a:ext cx="6918325" cy="3243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848600" y="2346325"/>
            <a:ext cx="6918325" cy="3243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777875" y="5741988"/>
            <a:ext cx="6918325" cy="3243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7848600" y="5741988"/>
            <a:ext cx="6918325" cy="3243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777875" y="9159875"/>
            <a:ext cx="3625850" cy="698500"/>
          </a:xfrm>
        </p:spPr>
        <p:txBody>
          <a:bodyPr/>
          <a:lstStyle>
            <a:lvl1pPr>
              <a:defRPr/>
            </a:lvl1pPr>
          </a:lstStyle>
          <a:p>
            <a:endParaRPr lang="en-US"/>
          </a:p>
        </p:txBody>
      </p:sp>
      <p:sp>
        <p:nvSpPr>
          <p:cNvPr id="8" name="Footer Placeholder 7"/>
          <p:cNvSpPr>
            <a:spLocks noGrp="1"/>
          </p:cNvSpPr>
          <p:nvPr>
            <p:ph type="ftr" sz="quarter" idx="11"/>
          </p:nvPr>
        </p:nvSpPr>
        <p:spPr>
          <a:xfrm>
            <a:off x="5311775" y="9159875"/>
            <a:ext cx="4921250" cy="698500"/>
          </a:xfrm>
        </p:spPr>
        <p:txBody>
          <a:bodyPr/>
          <a:lstStyle>
            <a:lvl1pPr>
              <a:defRPr/>
            </a:lvl1pPr>
          </a:lstStyle>
          <a:p>
            <a:endParaRPr lang="en-US"/>
          </a:p>
        </p:txBody>
      </p:sp>
      <p:sp>
        <p:nvSpPr>
          <p:cNvPr id="9" name="Slide Number Placeholder 8"/>
          <p:cNvSpPr>
            <a:spLocks noGrp="1"/>
          </p:cNvSpPr>
          <p:nvPr>
            <p:ph type="sldNum" sz="quarter" idx="12"/>
          </p:nvPr>
        </p:nvSpPr>
        <p:spPr>
          <a:xfrm>
            <a:off x="11141075" y="9159875"/>
            <a:ext cx="3625850" cy="698500"/>
          </a:xfrm>
        </p:spPr>
        <p:txBody>
          <a:bodyPr/>
          <a:lstStyle>
            <a:lvl1pPr>
              <a:defRPr/>
            </a:lvl1pPr>
          </a:lstStyle>
          <a:p>
            <a:fld id="{8E14E69E-B2CB-47D5-B57A-86F7AAC56EB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7875" y="403225"/>
            <a:ext cx="13989050" cy="1676400"/>
          </a:xfrm>
          <a:prstGeom prst="rect">
            <a:avLst/>
          </a:prstGeom>
          <a:noFill/>
          <a:ln w="9525">
            <a:noFill/>
            <a:miter lim="800000"/>
            <a:headEnd/>
            <a:tailEnd/>
          </a:ln>
          <a:effectLst/>
        </p:spPr>
        <p:txBody>
          <a:bodyPr vert="horz" wrap="square" lIns="109835" tIns="54918" rIns="109835" bIns="5491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77875" y="2346325"/>
            <a:ext cx="13989050" cy="6638925"/>
          </a:xfrm>
          <a:prstGeom prst="rect">
            <a:avLst/>
          </a:prstGeom>
          <a:noFill/>
          <a:ln w="9525">
            <a:noFill/>
            <a:miter lim="800000"/>
            <a:headEnd/>
            <a:tailEnd/>
          </a:ln>
          <a:effectLst/>
        </p:spPr>
        <p:txBody>
          <a:bodyPr vert="horz" wrap="square" lIns="109835" tIns="54918" rIns="109835" bIns="5491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7875" y="9159875"/>
            <a:ext cx="3625850" cy="698500"/>
          </a:xfrm>
          <a:prstGeom prst="rect">
            <a:avLst/>
          </a:prstGeom>
          <a:noFill/>
          <a:ln w="9525">
            <a:noFill/>
            <a:miter lim="800000"/>
            <a:headEnd/>
            <a:tailEnd/>
          </a:ln>
          <a:effectLst/>
        </p:spPr>
        <p:txBody>
          <a:bodyPr vert="horz" wrap="square" lIns="109835" tIns="54918" rIns="109835" bIns="54918" numCol="1" anchor="t" anchorCtr="0" compatLnSpc="1">
            <a:prstTxWarp prst="textNoShape">
              <a:avLst/>
            </a:prstTxWarp>
          </a:bodyPr>
          <a:lstStyle>
            <a:lvl1pPr defTabSz="1096963">
              <a:defRPr sz="1800"/>
            </a:lvl1pPr>
          </a:lstStyle>
          <a:p>
            <a:endParaRPr lang="en-US"/>
          </a:p>
        </p:txBody>
      </p:sp>
      <p:sp>
        <p:nvSpPr>
          <p:cNvPr id="1029" name="Rectangle 5"/>
          <p:cNvSpPr>
            <a:spLocks noGrp="1" noChangeArrowheads="1"/>
          </p:cNvSpPr>
          <p:nvPr>
            <p:ph type="ftr" sz="quarter" idx="3"/>
          </p:nvPr>
        </p:nvSpPr>
        <p:spPr bwMode="auto">
          <a:xfrm>
            <a:off x="5311775" y="9159875"/>
            <a:ext cx="4921250" cy="698500"/>
          </a:xfrm>
          <a:prstGeom prst="rect">
            <a:avLst/>
          </a:prstGeom>
          <a:noFill/>
          <a:ln w="9525">
            <a:noFill/>
            <a:miter lim="800000"/>
            <a:headEnd/>
            <a:tailEnd/>
          </a:ln>
          <a:effectLst/>
        </p:spPr>
        <p:txBody>
          <a:bodyPr vert="horz" wrap="square" lIns="109835" tIns="54918" rIns="109835" bIns="54918" numCol="1" anchor="t" anchorCtr="0" compatLnSpc="1">
            <a:prstTxWarp prst="textNoShape">
              <a:avLst/>
            </a:prstTxWarp>
          </a:bodyPr>
          <a:lstStyle>
            <a:lvl1pPr algn="ctr" defTabSz="1096963">
              <a:defRPr sz="1800"/>
            </a:lvl1pPr>
          </a:lstStyle>
          <a:p>
            <a:endParaRPr lang="en-US"/>
          </a:p>
        </p:txBody>
      </p:sp>
      <p:sp>
        <p:nvSpPr>
          <p:cNvPr id="1030" name="Rectangle 6"/>
          <p:cNvSpPr>
            <a:spLocks noGrp="1" noChangeArrowheads="1"/>
          </p:cNvSpPr>
          <p:nvPr>
            <p:ph type="sldNum" sz="quarter" idx="4"/>
          </p:nvPr>
        </p:nvSpPr>
        <p:spPr bwMode="auto">
          <a:xfrm>
            <a:off x="11141075" y="9159875"/>
            <a:ext cx="3625850" cy="698500"/>
          </a:xfrm>
          <a:prstGeom prst="rect">
            <a:avLst/>
          </a:prstGeom>
          <a:noFill/>
          <a:ln w="9525">
            <a:noFill/>
            <a:miter lim="800000"/>
            <a:headEnd/>
            <a:tailEnd/>
          </a:ln>
          <a:effectLst/>
        </p:spPr>
        <p:txBody>
          <a:bodyPr vert="horz" wrap="square" lIns="109835" tIns="54918" rIns="109835" bIns="54918" numCol="1" anchor="t" anchorCtr="0" compatLnSpc="1">
            <a:prstTxWarp prst="textNoShape">
              <a:avLst/>
            </a:prstTxWarp>
          </a:bodyPr>
          <a:lstStyle>
            <a:lvl1pPr algn="r" defTabSz="1096963">
              <a:defRPr sz="1800"/>
            </a:lvl1pPr>
          </a:lstStyle>
          <a:p>
            <a:fld id="{7BB3D3C2-EDB7-4A7F-94CB-0CDB094DEA4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096963" rtl="0" fontAlgn="base">
        <a:spcBef>
          <a:spcPct val="0"/>
        </a:spcBef>
        <a:spcAft>
          <a:spcPct val="0"/>
        </a:spcAft>
        <a:defRPr sz="5300">
          <a:solidFill>
            <a:schemeClr val="tx2"/>
          </a:solidFill>
          <a:latin typeface="+mj-lt"/>
          <a:ea typeface="+mj-ea"/>
          <a:cs typeface="+mj-cs"/>
        </a:defRPr>
      </a:lvl1pPr>
      <a:lvl2pPr algn="ctr" defTabSz="1096963" rtl="0" fontAlgn="base">
        <a:spcBef>
          <a:spcPct val="0"/>
        </a:spcBef>
        <a:spcAft>
          <a:spcPct val="0"/>
        </a:spcAft>
        <a:defRPr sz="5300">
          <a:solidFill>
            <a:schemeClr val="tx2"/>
          </a:solidFill>
          <a:latin typeface="Arial" charset="0"/>
        </a:defRPr>
      </a:lvl2pPr>
      <a:lvl3pPr algn="ctr" defTabSz="1096963" rtl="0" fontAlgn="base">
        <a:spcBef>
          <a:spcPct val="0"/>
        </a:spcBef>
        <a:spcAft>
          <a:spcPct val="0"/>
        </a:spcAft>
        <a:defRPr sz="5300">
          <a:solidFill>
            <a:schemeClr val="tx2"/>
          </a:solidFill>
          <a:latin typeface="Arial" charset="0"/>
        </a:defRPr>
      </a:lvl3pPr>
      <a:lvl4pPr algn="ctr" defTabSz="1096963" rtl="0" fontAlgn="base">
        <a:spcBef>
          <a:spcPct val="0"/>
        </a:spcBef>
        <a:spcAft>
          <a:spcPct val="0"/>
        </a:spcAft>
        <a:defRPr sz="5300">
          <a:solidFill>
            <a:schemeClr val="tx2"/>
          </a:solidFill>
          <a:latin typeface="Arial" charset="0"/>
        </a:defRPr>
      </a:lvl4pPr>
      <a:lvl5pPr algn="ctr" defTabSz="1096963" rtl="0" fontAlgn="base">
        <a:spcBef>
          <a:spcPct val="0"/>
        </a:spcBef>
        <a:spcAft>
          <a:spcPct val="0"/>
        </a:spcAft>
        <a:defRPr sz="5300">
          <a:solidFill>
            <a:schemeClr val="tx2"/>
          </a:solidFill>
          <a:latin typeface="Arial" charset="0"/>
        </a:defRPr>
      </a:lvl5pPr>
      <a:lvl6pPr marL="457200" algn="ctr" defTabSz="1096963" rtl="0" fontAlgn="base">
        <a:spcBef>
          <a:spcPct val="0"/>
        </a:spcBef>
        <a:spcAft>
          <a:spcPct val="0"/>
        </a:spcAft>
        <a:defRPr sz="5300">
          <a:solidFill>
            <a:schemeClr val="tx2"/>
          </a:solidFill>
          <a:latin typeface="Arial" charset="0"/>
        </a:defRPr>
      </a:lvl6pPr>
      <a:lvl7pPr marL="914400" algn="ctr" defTabSz="1096963" rtl="0" fontAlgn="base">
        <a:spcBef>
          <a:spcPct val="0"/>
        </a:spcBef>
        <a:spcAft>
          <a:spcPct val="0"/>
        </a:spcAft>
        <a:defRPr sz="5300">
          <a:solidFill>
            <a:schemeClr val="tx2"/>
          </a:solidFill>
          <a:latin typeface="Arial" charset="0"/>
        </a:defRPr>
      </a:lvl7pPr>
      <a:lvl8pPr marL="1371600" algn="ctr" defTabSz="1096963" rtl="0" fontAlgn="base">
        <a:spcBef>
          <a:spcPct val="0"/>
        </a:spcBef>
        <a:spcAft>
          <a:spcPct val="0"/>
        </a:spcAft>
        <a:defRPr sz="5300">
          <a:solidFill>
            <a:schemeClr val="tx2"/>
          </a:solidFill>
          <a:latin typeface="Arial" charset="0"/>
        </a:defRPr>
      </a:lvl8pPr>
      <a:lvl9pPr marL="1828800" algn="ctr" defTabSz="1096963" rtl="0" fontAlgn="base">
        <a:spcBef>
          <a:spcPct val="0"/>
        </a:spcBef>
        <a:spcAft>
          <a:spcPct val="0"/>
        </a:spcAft>
        <a:defRPr sz="5300">
          <a:solidFill>
            <a:schemeClr val="tx2"/>
          </a:solidFill>
          <a:latin typeface="Arial" charset="0"/>
        </a:defRPr>
      </a:lvl9pPr>
    </p:titleStyle>
    <p:bodyStyle>
      <a:lvl1pPr marL="414338" indent="-414338" algn="l" defTabSz="1096963" rtl="0" fontAlgn="base">
        <a:spcBef>
          <a:spcPct val="20000"/>
        </a:spcBef>
        <a:spcAft>
          <a:spcPct val="0"/>
        </a:spcAft>
        <a:buChar char="•"/>
        <a:defRPr sz="3800">
          <a:solidFill>
            <a:schemeClr val="tx1"/>
          </a:solidFill>
          <a:latin typeface="+mn-lt"/>
          <a:ea typeface="+mn-ea"/>
          <a:cs typeface="+mn-cs"/>
        </a:defRPr>
      </a:lvl1pPr>
      <a:lvl2pPr marL="892175" indent="-342900" algn="l" defTabSz="1096963" rtl="0" fontAlgn="base">
        <a:spcBef>
          <a:spcPct val="20000"/>
        </a:spcBef>
        <a:spcAft>
          <a:spcPct val="0"/>
        </a:spcAft>
        <a:buChar char="–"/>
        <a:defRPr sz="3400">
          <a:solidFill>
            <a:schemeClr val="tx1"/>
          </a:solidFill>
          <a:latin typeface="+mn-lt"/>
        </a:defRPr>
      </a:lvl2pPr>
      <a:lvl3pPr marL="1374775" indent="-277813" algn="l" defTabSz="1096963" rtl="0" fontAlgn="base">
        <a:spcBef>
          <a:spcPct val="20000"/>
        </a:spcBef>
        <a:spcAft>
          <a:spcPct val="0"/>
        </a:spcAft>
        <a:buChar char="•"/>
        <a:defRPr sz="2900">
          <a:solidFill>
            <a:schemeClr val="tx1"/>
          </a:solidFill>
          <a:latin typeface="+mn-lt"/>
        </a:defRPr>
      </a:lvl3pPr>
      <a:lvl4pPr marL="1920875" indent="-273050" algn="l" defTabSz="1096963" rtl="0" fontAlgn="base">
        <a:spcBef>
          <a:spcPct val="20000"/>
        </a:spcBef>
        <a:spcAft>
          <a:spcPct val="0"/>
        </a:spcAft>
        <a:buChar char="–"/>
        <a:defRPr sz="2400">
          <a:solidFill>
            <a:schemeClr val="tx1"/>
          </a:solidFill>
          <a:latin typeface="+mn-lt"/>
        </a:defRPr>
      </a:lvl4pPr>
      <a:lvl5pPr marL="2471738" indent="-274638" algn="l" defTabSz="1096963" rtl="0" fontAlgn="base">
        <a:spcBef>
          <a:spcPct val="20000"/>
        </a:spcBef>
        <a:spcAft>
          <a:spcPct val="0"/>
        </a:spcAft>
        <a:buChar char="»"/>
        <a:defRPr sz="2400">
          <a:solidFill>
            <a:schemeClr val="tx1"/>
          </a:solidFill>
          <a:latin typeface="+mn-lt"/>
        </a:defRPr>
      </a:lvl5pPr>
      <a:lvl6pPr marL="2928938" indent="-274638" algn="l" defTabSz="1096963" rtl="0" fontAlgn="base">
        <a:spcBef>
          <a:spcPct val="20000"/>
        </a:spcBef>
        <a:spcAft>
          <a:spcPct val="0"/>
        </a:spcAft>
        <a:buChar char="»"/>
        <a:defRPr sz="2400">
          <a:solidFill>
            <a:schemeClr val="tx1"/>
          </a:solidFill>
          <a:latin typeface="+mn-lt"/>
        </a:defRPr>
      </a:lvl6pPr>
      <a:lvl7pPr marL="3386138" indent="-274638" algn="l" defTabSz="1096963" rtl="0" fontAlgn="base">
        <a:spcBef>
          <a:spcPct val="20000"/>
        </a:spcBef>
        <a:spcAft>
          <a:spcPct val="0"/>
        </a:spcAft>
        <a:buChar char="»"/>
        <a:defRPr sz="2400">
          <a:solidFill>
            <a:schemeClr val="tx1"/>
          </a:solidFill>
          <a:latin typeface="+mn-lt"/>
        </a:defRPr>
      </a:lvl7pPr>
      <a:lvl8pPr marL="3843338" indent="-274638" algn="l" defTabSz="1096963" rtl="0" fontAlgn="base">
        <a:spcBef>
          <a:spcPct val="20000"/>
        </a:spcBef>
        <a:spcAft>
          <a:spcPct val="0"/>
        </a:spcAft>
        <a:buChar char="»"/>
        <a:defRPr sz="2400">
          <a:solidFill>
            <a:schemeClr val="tx1"/>
          </a:solidFill>
          <a:latin typeface="+mn-lt"/>
        </a:defRPr>
      </a:lvl8pPr>
      <a:lvl9pPr marL="4300538" indent="-274638" algn="l" defTabSz="1096963"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gsfc.nasa.gov/" TargetMode="External"/><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oleObject" Target="../embeddings/Microsoft_Word_Document2.doc"/><Relationship Id="rId5" Type="http://schemas.openxmlformats.org/officeDocument/2006/relationships/image" Target="../media/image4.jpeg"/><Relationship Id="rId10" Type="http://schemas.openxmlformats.org/officeDocument/2006/relationships/hyperlink" Target="http://jsoc.stanford.edu/" TargetMode="External"/><Relationship Id="rId4" Type="http://schemas.openxmlformats.org/officeDocument/2006/relationships/oleObject" Target="../embeddings/Microsoft_Word_Document1.doc"/><Relationship Id="rId9" Type="http://schemas.openxmlformats.org/officeDocument/2006/relationships/hyperlink" Target="http://hmi.stanford.ed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wmf"/><Relationship Id="rId1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2.wmf"/><Relationship Id="rId12" Type="http://schemas.openxmlformats.org/officeDocument/2006/relationships/image" Target="../media/image17.png"/><Relationship Id="rId17" Type="http://schemas.openxmlformats.org/officeDocument/2006/relationships/image" Target="../media/image21.jpeg"/><Relationship Id="rId2" Type="http://schemas.openxmlformats.org/officeDocument/2006/relationships/slideLayout" Target="../slideLayouts/slideLayout1.xml"/><Relationship Id="rId16" Type="http://schemas.openxmlformats.org/officeDocument/2006/relationships/image" Target="../media/image20.wmf"/><Relationship Id="rId1" Type="http://schemas.openxmlformats.org/officeDocument/2006/relationships/vmlDrawing" Target="../drawings/vmlDrawing2.v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oleObject" Target="../embeddings/Microsoft_Word_Document3.doc"/><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01" name="Picture 17" descr="hmi_dep_open"/>
          <p:cNvPicPr>
            <a:picLocks noChangeAspect="1" noChangeArrowheads="1"/>
          </p:cNvPicPr>
          <p:nvPr/>
        </p:nvPicPr>
        <p:blipFill>
          <a:blip r:embed="rId3" cstate="print"/>
          <a:srcRect l="14403" t="5507" r="12904" b="8458"/>
          <a:stretch>
            <a:fillRect/>
          </a:stretch>
        </p:blipFill>
        <p:spPr bwMode="auto">
          <a:xfrm rot="1466595">
            <a:off x="12639675" y="6788150"/>
            <a:ext cx="2628900" cy="2635250"/>
          </a:xfrm>
          <a:prstGeom prst="rect">
            <a:avLst/>
          </a:prstGeom>
          <a:noFill/>
        </p:spPr>
      </p:pic>
      <p:graphicFrame>
        <p:nvGraphicFramePr>
          <p:cNvPr id="16605" name="Object 221"/>
          <p:cNvGraphicFramePr>
            <a:graphicFrameLocks noChangeAspect="1"/>
          </p:cNvGraphicFramePr>
          <p:nvPr>
            <p:ph sz="quarter" idx="4"/>
          </p:nvPr>
        </p:nvGraphicFramePr>
        <p:xfrm>
          <a:off x="8181975" y="2159000"/>
          <a:ext cx="6972300" cy="7412038"/>
        </p:xfrm>
        <a:graphic>
          <a:graphicData uri="http://schemas.openxmlformats.org/presentationml/2006/ole">
            <p:oleObj spid="_x0000_s16605" name="Document" r:id="rId4" imgW="6675120" imgH="7095960" progId="Word.Document.8">
              <p:embed/>
            </p:oleObj>
          </a:graphicData>
        </a:graphic>
      </p:graphicFrame>
      <p:sp>
        <p:nvSpPr>
          <p:cNvPr id="16402" name="Rectangle 18"/>
          <p:cNvSpPr>
            <a:spLocks noChangeArrowheads="1"/>
          </p:cNvSpPr>
          <p:nvPr/>
        </p:nvSpPr>
        <p:spPr bwMode="auto">
          <a:xfrm>
            <a:off x="11630025" y="6953250"/>
            <a:ext cx="3581400" cy="3105150"/>
          </a:xfrm>
          <a:prstGeom prst="rect">
            <a:avLst/>
          </a:prstGeom>
          <a:noFill/>
          <a:ln w="12700">
            <a:noFill/>
            <a:miter lim="800000"/>
            <a:headEnd/>
            <a:tailEnd/>
          </a:ln>
          <a:effectLst/>
        </p:spPr>
        <p:txBody>
          <a:bodyPr wrap="none" anchor="ctr"/>
          <a:lstStyle/>
          <a:p>
            <a:endParaRPr lang="en-US"/>
          </a:p>
        </p:txBody>
      </p:sp>
      <p:sp>
        <p:nvSpPr>
          <p:cNvPr id="16403" name="Line 19"/>
          <p:cNvSpPr>
            <a:spLocks noChangeShapeType="1"/>
          </p:cNvSpPr>
          <p:nvPr/>
        </p:nvSpPr>
        <p:spPr bwMode="auto">
          <a:xfrm flipV="1">
            <a:off x="12819063" y="7797800"/>
            <a:ext cx="1177925" cy="455613"/>
          </a:xfrm>
          <a:prstGeom prst="line">
            <a:avLst/>
          </a:prstGeom>
          <a:noFill/>
          <a:ln w="15875">
            <a:solidFill>
              <a:schemeClr val="tx1"/>
            </a:solidFill>
            <a:round/>
            <a:headEnd/>
            <a:tailEnd type="triangle" w="med" len="med"/>
          </a:ln>
          <a:effectLst/>
        </p:spPr>
        <p:txBody>
          <a:bodyPr/>
          <a:lstStyle/>
          <a:p>
            <a:endParaRPr lang="en-US"/>
          </a:p>
        </p:txBody>
      </p:sp>
      <p:sp>
        <p:nvSpPr>
          <p:cNvPr id="16404" name="Line 20"/>
          <p:cNvSpPr>
            <a:spLocks noChangeShapeType="1"/>
          </p:cNvSpPr>
          <p:nvPr/>
        </p:nvSpPr>
        <p:spPr bwMode="auto">
          <a:xfrm flipV="1">
            <a:off x="12900025" y="8496300"/>
            <a:ext cx="744538" cy="400050"/>
          </a:xfrm>
          <a:prstGeom prst="line">
            <a:avLst/>
          </a:prstGeom>
          <a:noFill/>
          <a:ln w="15875">
            <a:solidFill>
              <a:schemeClr val="tx1"/>
            </a:solidFill>
            <a:round/>
            <a:headEnd/>
            <a:tailEnd type="triangle" w="med" len="med"/>
          </a:ln>
          <a:effectLst/>
        </p:spPr>
        <p:txBody>
          <a:bodyPr/>
          <a:lstStyle/>
          <a:p>
            <a:endParaRPr lang="en-US"/>
          </a:p>
        </p:txBody>
      </p:sp>
      <p:sp>
        <p:nvSpPr>
          <p:cNvPr id="16405" name="Text Box 21"/>
          <p:cNvSpPr txBox="1">
            <a:spLocks noChangeArrowheads="1"/>
          </p:cNvSpPr>
          <p:nvPr/>
        </p:nvSpPr>
        <p:spPr bwMode="auto">
          <a:xfrm>
            <a:off x="12085638" y="8147050"/>
            <a:ext cx="960437" cy="346075"/>
          </a:xfrm>
          <a:prstGeom prst="rect">
            <a:avLst/>
          </a:prstGeom>
          <a:noFill/>
          <a:ln w="9525">
            <a:noFill/>
            <a:miter lim="800000"/>
            <a:headEnd/>
            <a:tailEnd/>
          </a:ln>
          <a:effectLst/>
        </p:spPr>
        <p:txBody>
          <a:bodyPr lIns="40138" tIns="20069" rIns="40138" bIns="20069">
            <a:spAutoFit/>
          </a:bodyPr>
          <a:lstStyle/>
          <a:p>
            <a:pPr defTabSz="401638" eaLnBrk="0" hangingPunct="0"/>
            <a:r>
              <a:rPr lang="en-US" b="1"/>
              <a:t>HMI Optics Package</a:t>
            </a:r>
            <a:endParaRPr lang="en-US" b="1">
              <a:latin typeface="Times New Roman" pitchFamily="18" charset="0"/>
            </a:endParaRPr>
          </a:p>
        </p:txBody>
      </p:sp>
      <p:sp>
        <p:nvSpPr>
          <p:cNvPr id="16406" name="Text Box 22"/>
          <p:cNvSpPr txBox="1">
            <a:spLocks noChangeArrowheads="1"/>
          </p:cNvSpPr>
          <p:nvPr/>
        </p:nvSpPr>
        <p:spPr bwMode="auto">
          <a:xfrm>
            <a:off x="11885613" y="8799513"/>
            <a:ext cx="1030287" cy="346075"/>
          </a:xfrm>
          <a:prstGeom prst="rect">
            <a:avLst/>
          </a:prstGeom>
          <a:noFill/>
          <a:ln w="9525">
            <a:noFill/>
            <a:miter lim="800000"/>
            <a:headEnd/>
            <a:tailEnd/>
          </a:ln>
          <a:effectLst/>
        </p:spPr>
        <p:txBody>
          <a:bodyPr lIns="40138" tIns="20069" rIns="40138" bIns="20069">
            <a:spAutoFit/>
          </a:bodyPr>
          <a:lstStyle/>
          <a:p>
            <a:pPr defTabSz="401638" eaLnBrk="0" hangingPunct="0"/>
            <a:r>
              <a:rPr lang="en-US" b="1"/>
              <a:t>HMI Electronics Box</a:t>
            </a:r>
            <a:endParaRPr lang="en-US" b="1">
              <a:latin typeface="Times New Roman" pitchFamily="18" charset="0"/>
            </a:endParaRPr>
          </a:p>
        </p:txBody>
      </p:sp>
      <p:sp>
        <p:nvSpPr>
          <p:cNvPr id="16407" name="Text Box 23"/>
          <p:cNvSpPr txBox="1">
            <a:spLocks noChangeArrowheads="1"/>
          </p:cNvSpPr>
          <p:nvPr/>
        </p:nvSpPr>
        <p:spPr bwMode="auto">
          <a:xfrm>
            <a:off x="12098338" y="9312275"/>
            <a:ext cx="3214687" cy="450850"/>
          </a:xfrm>
          <a:prstGeom prst="rect">
            <a:avLst/>
          </a:prstGeom>
          <a:noFill/>
          <a:ln w="9525">
            <a:noFill/>
            <a:miter lim="800000"/>
            <a:headEnd/>
            <a:tailEnd/>
          </a:ln>
          <a:effectLst/>
        </p:spPr>
        <p:txBody>
          <a:bodyPr lIns="40138" tIns="20069" rIns="40138" bIns="20069">
            <a:spAutoFit/>
          </a:bodyPr>
          <a:lstStyle/>
          <a:p>
            <a:pPr defTabSz="1768475" eaLnBrk="0" hangingPunct="0"/>
            <a:r>
              <a:rPr lang="en-US" sz="900">
                <a:latin typeface="Times New Roman" pitchFamily="18" charset="0"/>
              </a:rPr>
              <a:t>The Solar Dynamics Observatory will be placed into an inclined geosynchronous orbit to maximize sunlit hours while providing high bandwidth telemetry.  Launch is scheduled for February 2010.</a:t>
            </a:r>
          </a:p>
        </p:txBody>
      </p:sp>
      <p:sp>
        <p:nvSpPr>
          <p:cNvPr id="16408" name="Text Box 24"/>
          <p:cNvSpPr txBox="1">
            <a:spLocks noChangeArrowheads="1"/>
          </p:cNvSpPr>
          <p:nvPr/>
        </p:nvSpPr>
        <p:spPr bwMode="auto">
          <a:xfrm>
            <a:off x="12038013" y="7205663"/>
            <a:ext cx="531812" cy="542925"/>
          </a:xfrm>
          <a:prstGeom prst="rect">
            <a:avLst/>
          </a:prstGeom>
          <a:noFill/>
          <a:ln w="9525">
            <a:noFill/>
            <a:miter lim="800000"/>
            <a:headEnd/>
            <a:tailEnd/>
          </a:ln>
          <a:effectLst/>
        </p:spPr>
        <p:txBody>
          <a:bodyPr lIns="40138" tIns="20069" rIns="40138" bIns="20069">
            <a:spAutoFit/>
          </a:bodyPr>
          <a:lstStyle/>
          <a:p>
            <a:pPr algn="ctr" defTabSz="401638" eaLnBrk="0" hangingPunct="0"/>
            <a:r>
              <a:rPr lang="en-US" sz="1200" b="1"/>
              <a:t>SDO </a:t>
            </a:r>
            <a:r>
              <a:rPr lang="en-US" sz="900" b="1"/>
              <a:t>and </a:t>
            </a:r>
            <a:r>
              <a:rPr lang="en-US" sz="1200" b="1"/>
              <a:t>HMI</a:t>
            </a:r>
            <a:endParaRPr lang="en-US" sz="800" b="1">
              <a:latin typeface="Times New Roman" pitchFamily="18" charset="0"/>
            </a:endParaRPr>
          </a:p>
        </p:txBody>
      </p:sp>
      <p:sp>
        <p:nvSpPr>
          <p:cNvPr id="16609" name="Line 225"/>
          <p:cNvSpPr>
            <a:spLocks noChangeShapeType="1"/>
          </p:cNvSpPr>
          <p:nvPr/>
        </p:nvSpPr>
        <p:spPr bwMode="auto">
          <a:xfrm flipH="1">
            <a:off x="11730038" y="8234363"/>
            <a:ext cx="317500" cy="49212"/>
          </a:xfrm>
          <a:prstGeom prst="line">
            <a:avLst/>
          </a:prstGeom>
          <a:noFill/>
          <a:ln w="15875">
            <a:solidFill>
              <a:schemeClr val="tx1"/>
            </a:solidFill>
            <a:round/>
            <a:headEnd/>
            <a:tailEnd type="triangle" w="med" len="med"/>
          </a:ln>
          <a:effectLst/>
        </p:spPr>
        <p:txBody>
          <a:bodyPr/>
          <a:lstStyle/>
          <a:p>
            <a:endParaRPr lang="en-US"/>
          </a:p>
        </p:txBody>
      </p:sp>
      <p:pic>
        <p:nvPicPr>
          <p:cNvPr id="16388" name="Picture 4" descr="HMI_logo_447pix"/>
          <p:cNvPicPr>
            <a:picLocks noChangeAspect="1" noChangeArrowheads="1"/>
          </p:cNvPicPr>
          <p:nvPr>
            <p:ph sz="quarter" idx="1"/>
          </p:nvPr>
        </p:nvPicPr>
        <p:blipFill>
          <a:blip r:embed="rId5" cstate="print"/>
          <a:srcRect/>
          <a:stretch>
            <a:fillRect/>
          </a:stretch>
        </p:blipFill>
        <p:spPr>
          <a:xfrm>
            <a:off x="8062913" y="298450"/>
            <a:ext cx="1300162" cy="1300163"/>
          </a:xfrm>
          <a:noFill/>
          <a:ln/>
        </p:spPr>
      </p:pic>
      <p:pic>
        <p:nvPicPr>
          <p:cNvPr id="16389" name="Picture 5" descr="hmistuff"/>
          <p:cNvPicPr>
            <a:picLocks noChangeAspect="1" noChangeArrowheads="1"/>
          </p:cNvPicPr>
          <p:nvPr>
            <p:ph sz="quarter" idx="2"/>
          </p:nvPr>
        </p:nvPicPr>
        <p:blipFill>
          <a:blip r:embed="rId6" cstate="print"/>
          <a:srcRect/>
          <a:stretch>
            <a:fillRect/>
          </a:stretch>
        </p:blipFill>
        <p:spPr>
          <a:xfrm>
            <a:off x="14131925" y="365125"/>
            <a:ext cx="1084263" cy="1128713"/>
          </a:xfrm>
          <a:noFill/>
          <a:ln/>
        </p:spPr>
      </p:pic>
      <p:pic>
        <p:nvPicPr>
          <p:cNvPr id="16600" name="Picture 216" descr="5191_"/>
          <p:cNvPicPr>
            <a:picLocks noChangeAspect="1" noChangeArrowheads="1"/>
          </p:cNvPicPr>
          <p:nvPr>
            <p:ph sz="quarter" idx="3"/>
          </p:nvPr>
        </p:nvPicPr>
        <p:blipFill>
          <a:blip r:embed="rId7" cstate="print"/>
          <a:srcRect/>
          <a:stretch>
            <a:fillRect/>
          </a:stretch>
        </p:blipFill>
        <p:spPr>
          <a:xfrm>
            <a:off x="8120063" y="7023100"/>
            <a:ext cx="3606800" cy="2705100"/>
          </a:xfrm>
          <a:noFill/>
          <a:ln/>
        </p:spPr>
      </p:pic>
      <p:sp>
        <p:nvSpPr>
          <p:cNvPr id="16390" name="Rectangle 6"/>
          <p:cNvSpPr>
            <a:spLocks noChangeArrowheads="1"/>
          </p:cNvSpPr>
          <p:nvPr/>
        </p:nvSpPr>
        <p:spPr bwMode="auto">
          <a:xfrm>
            <a:off x="9471025" y="409575"/>
            <a:ext cx="4419600" cy="681038"/>
          </a:xfrm>
          <a:prstGeom prst="rect">
            <a:avLst/>
          </a:prstGeom>
          <a:noFill/>
          <a:ln w="9525">
            <a:noFill/>
            <a:miter lim="800000"/>
            <a:headEnd/>
            <a:tailEnd/>
          </a:ln>
          <a:effectLst/>
        </p:spPr>
        <p:txBody>
          <a:bodyPr lIns="130384" tIns="65192" rIns="130384" bIns="65192">
            <a:spAutoFit/>
          </a:bodyPr>
          <a:lstStyle/>
          <a:p>
            <a:pPr algn="ctr" defTabSz="4022725" eaLnBrk="0" hangingPunct="0"/>
            <a:r>
              <a:rPr lang="en-US" sz="1800" b="1" dirty="0" err="1">
                <a:solidFill>
                  <a:srgbClr val="CC0000"/>
                </a:solidFill>
              </a:rPr>
              <a:t>Helioseismic</a:t>
            </a:r>
            <a:r>
              <a:rPr lang="en-US" sz="1800" b="1" dirty="0">
                <a:solidFill>
                  <a:srgbClr val="CC0000"/>
                </a:solidFill>
              </a:rPr>
              <a:t> &amp; Magnetic Imager</a:t>
            </a:r>
            <a:r>
              <a:rPr lang="en-US" sz="1800" b="1" dirty="0"/>
              <a:t> </a:t>
            </a:r>
          </a:p>
          <a:p>
            <a:pPr algn="ctr" defTabSz="4022725" eaLnBrk="0" hangingPunct="0"/>
            <a:r>
              <a:rPr lang="en-US" sz="1800" b="1" dirty="0">
                <a:solidFill>
                  <a:srgbClr val="000099"/>
                </a:solidFill>
              </a:rPr>
              <a:t>Solar Dynamics Observatory</a:t>
            </a:r>
          </a:p>
        </p:txBody>
      </p:sp>
      <p:sp>
        <p:nvSpPr>
          <p:cNvPr id="16391" name="Text Box 7"/>
          <p:cNvSpPr txBox="1">
            <a:spLocks noChangeArrowheads="1"/>
          </p:cNvSpPr>
          <p:nvPr/>
        </p:nvSpPr>
        <p:spPr bwMode="auto">
          <a:xfrm>
            <a:off x="9186863" y="1085850"/>
            <a:ext cx="5078412" cy="396875"/>
          </a:xfrm>
          <a:prstGeom prst="rect">
            <a:avLst/>
          </a:prstGeom>
          <a:noFill/>
          <a:ln w="9525">
            <a:noFill/>
            <a:miter lim="800000"/>
            <a:headEnd/>
            <a:tailEnd/>
          </a:ln>
          <a:effectLst/>
        </p:spPr>
        <p:txBody>
          <a:bodyPr>
            <a:spAutoFit/>
          </a:bodyPr>
          <a:lstStyle/>
          <a:p>
            <a:pPr algn="ctr" defTabSz="4022725" eaLnBrk="0" hangingPunct="0"/>
            <a:r>
              <a:rPr lang="en-US">
                <a:latin typeface="Times New Roman" pitchFamily="18" charset="0"/>
              </a:rPr>
              <a:t>The HMI Team: Stanford University, Lockheed-Martin Solar and Astrophysics Laboratory, High Altitude Observatory, and 22 Co-Investigator Institutions</a:t>
            </a:r>
          </a:p>
        </p:txBody>
      </p:sp>
      <p:sp>
        <p:nvSpPr>
          <p:cNvPr id="16393" name="Text Box 9"/>
          <p:cNvSpPr txBox="1">
            <a:spLocks noChangeArrowheads="1"/>
          </p:cNvSpPr>
          <p:nvPr/>
        </p:nvSpPr>
        <p:spPr bwMode="auto">
          <a:xfrm>
            <a:off x="9801225" y="1701800"/>
            <a:ext cx="3733800" cy="304800"/>
          </a:xfrm>
          <a:prstGeom prst="rect">
            <a:avLst/>
          </a:prstGeom>
          <a:noFill/>
          <a:ln w="9525">
            <a:noFill/>
            <a:miter lim="800000"/>
            <a:headEnd/>
            <a:tailEnd/>
          </a:ln>
          <a:effectLst/>
        </p:spPr>
        <p:txBody>
          <a:bodyPr>
            <a:spAutoFit/>
          </a:bodyPr>
          <a:lstStyle/>
          <a:p>
            <a:pPr algn="ctr"/>
            <a:r>
              <a:rPr lang="en-US" sz="1400" b="1"/>
              <a:t>HMI Major Science Goals</a:t>
            </a:r>
          </a:p>
        </p:txBody>
      </p:sp>
      <p:sp>
        <p:nvSpPr>
          <p:cNvPr id="16394" name="Rectangle 10"/>
          <p:cNvSpPr>
            <a:spLocks noChangeArrowheads="1"/>
          </p:cNvSpPr>
          <p:nvPr/>
        </p:nvSpPr>
        <p:spPr bwMode="auto">
          <a:xfrm>
            <a:off x="8129588" y="1581150"/>
            <a:ext cx="7077075" cy="3621088"/>
          </a:xfrm>
          <a:prstGeom prst="rect">
            <a:avLst/>
          </a:prstGeom>
          <a:noFill/>
          <a:ln w="12700">
            <a:solidFill>
              <a:schemeClr val="tx1"/>
            </a:solidFill>
            <a:miter lim="800000"/>
            <a:headEnd/>
            <a:tailEnd/>
          </a:ln>
          <a:effectLst/>
        </p:spPr>
        <p:txBody>
          <a:bodyPr wrap="none" anchor="ctr"/>
          <a:lstStyle/>
          <a:p>
            <a:endParaRPr lang="en-US"/>
          </a:p>
        </p:txBody>
      </p:sp>
      <p:sp>
        <p:nvSpPr>
          <p:cNvPr id="16608" name="Text Box 224"/>
          <p:cNvSpPr txBox="1">
            <a:spLocks noChangeArrowheads="1"/>
          </p:cNvSpPr>
          <p:nvPr/>
        </p:nvSpPr>
        <p:spPr bwMode="auto">
          <a:xfrm>
            <a:off x="8020050" y="5173663"/>
            <a:ext cx="7283450" cy="1758950"/>
          </a:xfrm>
          <a:prstGeom prst="rect">
            <a:avLst/>
          </a:prstGeom>
          <a:noFill/>
          <a:ln w="9525">
            <a:noFill/>
            <a:miter lim="800000"/>
            <a:headEnd/>
            <a:tailEnd/>
          </a:ln>
          <a:effectLst/>
        </p:spPr>
        <p:txBody>
          <a:bodyPr>
            <a:spAutoFit/>
          </a:bodyPr>
          <a:lstStyle/>
          <a:p>
            <a:pPr algn="ctr" defTabSz="4022725" eaLnBrk="0" hangingPunct="0"/>
            <a:endParaRPr lang="en-US" sz="800" b="1"/>
          </a:p>
          <a:p>
            <a:pPr algn="ctr" defTabSz="4022725" eaLnBrk="0" hangingPunct="0"/>
            <a:r>
              <a:rPr lang="en-US" sz="1100" b="1"/>
              <a:t>HMI Implementation</a:t>
            </a:r>
          </a:p>
          <a:p>
            <a:pPr algn="ctr" defTabSz="4022725" eaLnBrk="0" hangingPunct="0"/>
            <a:endParaRPr lang="en-US" sz="800">
              <a:latin typeface="Times New Roman" pitchFamily="18" charset="0"/>
            </a:endParaRPr>
          </a:p>
          <a:p>
            <a:pPr algn="just" defTabSz="4022725" eaLnBrk="0" hangingPunct="0"/>
            <a:r>
              <a:rPr lang="en-US" sz="1100">
                <a:latin typeface="Times New Roman" pitchFamily="18" charset="0"/>
              </a:rPr>
              <a:t>The HMI instrument design and observing strategy are based on the highly successful MDI instrument, with several important improvements. HMI will observe the full solar disk in the Fe I absorption line at 6173Å with a resolution of 1 arc-second. HMI consists of a refracting telescope, a polarization selector, an image stabilization system, a narrow band tunable filter and two 4096² pixel CCD cameras with mechanical shutters and control electronics.  The continuous data rate is 55Mbits/s. </a:t>
            </a:r>
          </a:p>
          <a:p>
            <a:pPr defTabSz="4022725" eaLnBrk="0" hangingPunct="0"/>
            <a:endParaRPr lang="en-US" sz="500">
              <a:latin typeface="Times New Roman" pitchFamily="18" charset="0"/>
            </a:endParaRPr>
          </a:p>
          <a:p>
            <a:pPr algn="just" defTabSz="4022725" eaLnBrk="0" hangingPunct="0"/>
            <a:r>
              <a:rPr lang="en-US" sz="1100">
                <a:latin typeface="Times New Roman" pitchFamily="18" charset="0"/>
              </a:rPr>
              <a:t>Images are made in a sequence of tuning and polarizations at a 4-second cadence for each camera.  One camera is dedicated to a 45s Doppler and line-of-sight field sequence while the other to a 90s vector field sequence.  All of the images are downlinked for processing at the HMI/AIA Joint Science Operations Center at Stanford University.</a:t>
            </a:r>
          </a:p>
        </p:txBody>
      </p:sp>
      <p:sp>
        <p:nvSpPr>
          <p:cNvPr id="16614" name="Text Box 230"/>
          <p:cNvSpPr txBox="1">
            <a:spLocks noChangeArrowheads="1"/>
          </p:cNvSpPr>
          <p:nvPr/>
        </p:nvSpPr>
        <p:spPr bwMode="auto">
          <a:xfrm>
            <a:off x="309563" y="9045575"/>
            <a:ext cx="7294562" cy="733425"/>
          </a:xfrm>
          <a:prstGeom prst="rect">
            <a:avLst/>
          </a:prstGeom>
          <a:noFill/>
          <a:ln w="9525">
            <a:noFill/>
            <a:miter lim="800000"/>
            <a:headEnd/>
            <a:tailEnd/>
          </a:ln>
          <a:effectLst/>
        </p:spPr>
        <p:txBody>
          <a:bodyPr>
            <a:spAutoFit/>
          </a:bodyPr>
          <a:lstStyle/>
          <a:p>
            <a:pPr defTabSz="1096963"/>
            <a:r>
              <a:rPr lang="en-US" sz="800" b="1">
                <a:cs typeface="Arial" charset="0"/>
              </a:rPr>
              <a:t>*</a:t>
            </a:r>
            <a:r>
              <a:rPr lang="en-US" sz="800">
                <a:cs typeface="Arial" charset="0"/>
              </a:rPr>
              <a:t>Co-Investigator,  </a:t>
            </a:r>
            <a:r>
              <a:rPr lang="en-US" sz="800" b="1">
                <a:cs typeface="Arial" charset="0"/>
              </a:rPr>
              <a:t>**</a:t>
            </a:r>
            <a:r>
              <a:rPr lang="en-US" sz="800">
                <a:cs typeface="Arial" charset="0"/>
              </a:rPr>
              <a:t>Principal Investigator, </a:t>
            </a:r>
            <a:r>
              <a:rPr lang="en-US" sz="800" b="1">
                <a:cs typeface="Arial" charset="0"/>
              </a:rPr>
              <a:t>HEPL</a:t>
            </a:r>
            <a:r>
              <a:rPr lang="en-US" sz="800">
                <a:cs typeface="Arial" charset="0"/>
              </a:rPr>
              <a:t>: W.W. Hansen Experimental Physics Laboratory;  </a:t>
            </a:r>
            <a:r>
              <a:rPr lang="en-US" sz="800" b="1">
                <a:cs typeface="Arial" charset="0"/>
              </a:rPr>
              <a:t>LMSAL</a:t>
            </a:r>
            <a:r>
              <a:rPr lang="en-US" sz="800">
                <a:cs typeface="Arial" charset="0"/>
              </a:rPr>
              <a:t>: Lockheed-Martin Solar and Astrophysics Laboratory;  </a:t>
            </a:r>
            <a:r>
              <a:rPr lang="en-US" sz="800" b="1">
                <a:cs typeface="Arial" charset="0"/>
              </a:rPr>
              <a:t>HAO</a:t>
            </a:r>
            <a:r>
              <a:rPr lang="en-US" sz="800">
                <a:cs typeface="Arial" charset="0"/>
              </a:rPr>
              <a:t>: High Altitude Observatory; </a:t>
            </a:r>
            <a:r>
              <a:rPr lang="en-US" sz="800" b="1">
                <a:cs typeface="Arial" charset="0"/>
              </a:rPr>
              <a:t>JPL</a:t>
            </a:r>
            <a:r>
              <a:rPr lang="en-US" sz="800">
                <a:cs typeface="Arial" charset="0"/>
              </a:rPr>
              <a:t>: Jet Propulsion Laboratory; </a:t>
            </a:r>
            <a:r>
              <a:rPr lang="en-US" sz="800" b="1">
                <a:cs typeface="Arial" charset="0"/>
              </a:rPr>
              <a:t>NJIT,BBSO</a:t>
            </a:r>
            <a:r>
              <a:rPr lang="en-US" sz="800">
                <a:cs typeface="Arial" charset="0"/>
              </a:rPr>
              <a:t>: New Jersey Institute of Technology, Big Bear Solar Observatory; </a:t>
            </a:r>
            <a:r>
              <a:rPr lang="en-US" sz="800" b="1">
                <a:cs typeface="Arial" charset="0"/>
              </a:rPr>
              <a:t>CoRA</a:t>
            </a:r>
            <a:r>
              <a:rPr lang="en-US" sz="800">
                <a:cs typeface="Arial" charset="0"/>
              </a:rPr>
              <a:t>: Colorado Research Associates; </a:t>
            </a:r>
            <a:r>
              <a:rPr lang="en-US" sz="800" b="1">
                <a:cs typeface="Arial" charset="0"/>
              </a:rPr>
              <a:t>NSO</a:t>
            </a:r>
            <a:r>
              <a:rPr lang="en-US" sz="800">
                <a:cs typeface="Arial" charset="0"/>
              </a:rPr>
              <a:t>: National Solar Observatory; </a:t>
            </a:r>
            <a:r>
              <a:rPr lang="en-US" sz="800" b="1">
                <a:cs typeface="Arial" charset="0"/>
              </a:rPr>
              <a:t>SAO</a:t>
            </a:r>
            <a:r>
              <a:rPr lang="en-US" sz="800">
                <a:cs typeface="Arial" charset="0"/>
              </a:rPr>
              <a:t>: Smithsonian Astrophysical Observatory; </a:t>
            </a:r>
            <a:r>
              <a:rPr lang="en-US" sz="800" b="1">
                <a:cs typeface="Arial" charset="0"/>
              </a:rPr>
              <a:t>UMCP</a:t>
            </a:r>
            <a:r>
              <a:rPr lang="en-US" sz="800">
                <a:cs typeface="Arial" charset="0"/>
              </a:rPr>
              <a:t>: University of Maryland College Park; </a:t>
            </a:r>
            <a:r>
              <a:rPr lang="en-US" sz="800" b="1">
                <a:cs typeface="Arial" charset="0"/>
              </a:rPr>
              <a:t>ESA</a:t>
            </a:r>
            <a:r>
              <a:rPr lang="en-US" sz="800">
                <a:cs typeface="Arial" charset="0"/>
              </a:rPr>
              <a:t>: European Space Agency; </a:t>
            </a:r>
            <a:r>
              <a:rPr lang="en-US" sz="800" b="1">
                <a:cs typeface="Arial" charset="0"/>
              </a:rPr>
              <a:t>IIAP</a:t>
            </a:r>
            <a:r>
              <a:rPr lang="en-US" sz="800">
                <a:cs typeface="Arial" charset="0"/>
              </a:rPr>
              <a:t>: Indian Institute of Astrophysics; </a:t>
            </a:r>
            <a:r>
              <a:rPr lang="en-US" sz="800" b="1">
                <a:cs typeface="Arial" charset="0"/>
              </a:rPr>
              <a:t>MPS</a:t>
            </a:r>
            <a:r>
              <a:rPr lang="en-US" sz="800">
                <a:cs typeface="Arial" charset="0"/>
              </a:rPr>
              <a:t>:  </a:t>
            </a:r>
            <a:r>
              <a:rPr lang="en-US" sz="800"/>
              <a:t>Max Planck Institute for Solar System Research</a:t>
            </a:r>
            <a:r>
              <a:rPr lang="en-US"/>
              <a:t>; </a:t>
            </a:r>
            <a:r>
              <a:rPr lang="en-US" sz="800" b="1"/>
              <a:t>MSSL</a:t>
            </a:r>
            <a:r>
              <a:rPr lang="en-US" sz="800"/>
              <a:t>: Mullard Space Science Laboratory; </a:t>
            </a:r>
            <a:r>
              <a:rPr lang="en-US" sz="800" b="1"/>
              <a:t>NAOJ</a:t>
            </a:r>
            <a:r>
              <a:rPr lang="en-US" sz="800"/>
              <a:t>: National Astrophysical Observatory of Japan; </a:t>
            </a:r>
            <a:r>
              <a:rPr lang="en-US" sz="800" b="1"/>
              <a:t>RAL</a:t>
            </a:r>
            <a:r>
              <a:rPr lang="en-US" sz="800"/>
              <a:t>: Rutherford Appleton Laboratory. </a:t>
            </a:r>
            <a:r>
              <a:rPr lang="en-US" sz="800" b="1" baseline="30000">
                <a:cs typeface="Arial" charset="0"/>
              </a:rPr>
              <a:t>†</a:t>
            </a:r>
            <a:r>
              <a:rPr lang="en-US" sz="800">
                <a:cs typeface="Arial" charset="0"/>
              </a:rPr>
              <a:t>Deceased.</a:t>
            </a:r>
          </a:p>
        </p:txBody>
      </p:sp>
      <p:grpSp>
        <p:nvGrpSpPr>
          <p:cNvPr id="16503" name="Group 119"/>
          <p:cNvGrpSpPr>
            <a:grpSpLocks/>
          </p:cNvGrpSpPr>
          <p:nvPr/>
        </p:nvGrpSpPr>
        <p:grpSpPr bwMode="auto">
          <a:xfrm>
            <a:off x="377825" y="350838"/>
            <a:ext cx="7027863" cy="2824162"/>
            <a:chOff x="6806" y="1982"/>
            <a:chExt cx="3744" cy="5154"/>
          </a:xfrm>
        </p:grpSpPr>
        <p:sp>
          <p:nvSpPr>
            <p:cNvPr id="16504" name="Rectangle 120"/>
            <p:cNvSpPr>
              <a:spLocks noChangeArrowheads="1"/>
            </p:cNvSpPr>
            <p:nvPr/>
          </p:nvSpPr>
          <p:spPr bwMode="auto">
            <a:xfrm>
              <a:off x="6806" y="1982"/>
              <a:ext cx="3744" cy="5154"/>
            </a:xfrm>
            <a:prstGeom prst="rect">
              <a:avLst/>
            </a:prstGeom>
            <a:noFill/>
            <a:ln w="9525">
              <a:solidFill>
                <a:schemeClr val="tx1"/>
              </a:solidFill>
              <a:miter lim="800000"/>
              <a:headEnd/>
              <a:tailEnd/>
            </a:ln>
            <a:effectLst/>
          </p:spPr>
          <p:txBody>
            <a:bodyPr wrap="none" anchor="ctr"/>
            <a:lstStyle/>
            <a:p>
              <a:endParaRPr lang="en-US"/>
            </a:p>
          </p:txBody>
        </p:sp>
        <p:sp>
          <p:nvSpPr>
            <p:cNvPr id="16505" name="Text Box 121"/>
            <p:cNvSpPr txBox="1">
              <a:spLocks noChangeArrowheads="1"/>
            </p:cNvSpPr>
            <p:nvPr/>
          </p:nvSpPr>
          <p:spPr bwMode="auto">
            <a:xfrm>
              <a:off x="6886" y="2069"/>
              <a:ext cx="3585" cy="4887"/>
            </a:xfrm>
            <a:prstGeom prst="rect">
              <a:avLst/>
            </a:prstGeom>
            <a:noFill/>
            <a:ln w="9525">
              <a:noFill/>
              <a:miter lim="800000"/>
              <a:headEnd/>
              <a:tailEnd/>
            </a:ln>
            <a:effectLst/>
          </p:spPr>
          <p:txBody>
            <a:bodyPr lIns="0" tIns="27432" rIns="0" bIns="27432">
              <a:spAutoFit/>
            </a:bodyPr>
            <a:lstStyle/>
            <a:p>
              <a:pPr algn="ctr" defTabSz="4022725" eaLnBrk="0" hangingPunct="0"/>
              <a:r>
                <a:rPr lang="en-US" sz="1300" b="1"/>
                <a:t>History / Background / Prior missions</a:t>
              </a:r>
            </a:p>
            <a:p>
              <a:pPr algn="ctr" defTabSz="4022725" eaLnBrk="0" hangingPunct="0"/>
              <a:endParaRPr lang="en-US" sz="800"/>
            </a:p>
            <a:p>
              <a:pPr algn="just" defTabSz="4022725" eaLnBrk="0" hangingPunct="0"/>
              <a:r>
                <a:rPr lang="en-US" sz="1100"/>
                <a:t>The need for an instrument like HMI was recognized in 1996 with the conceptual design developed in 1998.  The SDO mission definition study in 2001 clarified the requirements, with real work on HMI beginning after a competitive selection process in 2002.  The Helioseismic and Magnetic Imager is a new and improved version of the Michelson Doppler Imager (MDI) instrument on the Solar and Heliospheric Observatory (SOHO).  SOHO is a joint project of the European Space Agency and NASA.  MDI was developed starting in 1988 by the same collaboration between Stanford and Lockheed teams that developed HMI.  SOHO was launched in December 1995.  SOHO/MDI is presently still operating well and has completed helioseismic and magnetic field observation of the Sun for all of solar cycle 23 and the beginning of cycle 24. HMI will continue these important measurements from space into the next solar cycle.  We hope and anticipate that SDO/HMI will enable deeper understanding of solar processes during most of solar cycle 24.</a:t>
              </a:r>
            </a:p>
            <a:p>
              <a:pPr algn="just" defTabSz="4022725" eaLnBrk="0" hangingPunct="0">
                <a:lnSpc>
                  <a:spcPct val="60000"/>
                </a:lnSpc>
              </a:pPr>
              <a:endParaRPr lang="en-US" sz="800"/>
            </a:p>
            <a:p>
              <a:pPr algn="just" defTabSz="4022725" eaLnBrk="0" hangingPunct="0"/>
              <a:r>
                <a:rPr lang="en-US" sz="1200" b="1"/>
                <a:t>SDO web link:  </a:t>
              </a:r>
              <a:r>
                <a:rPr lang="en-US" sz="1200" b="1">
                  <a:hlinkClick r:id="rId8"/>
                </a:rPr>
                <a:t>http://sdo.gsfc.nasa.gov</a:t>
              </a:r>
              <a:endParaRPr lang="en-US" sz="1200" b="1"/>
            </a:p>
            <a:p>
              <a:pPr algn="just" defTabSz="4022725" eaLnBrk="0" hangingPunct="0"/>
              <a:r>
                <a:rPr lang="en-US" sz="1200" b="1"/>
                <a:t>HMI web link: </a:t>
              </a:r>
              <a:r>
                <a:rPr lang="en-US" sz="1200" b="1">
                  <a:hlinkClick r:id="rId9"/>
                </a:rPr>
                <a:t>http://hmi.stanford.edu</a:t>
              </a:r>
              <a:endParaRPr lang="en-US" sz="1200" b="1"/>
            </a:p>
            <a:p>
              <a:pPr algn="just" defTabSz="4022725" eaLnBrk="0" hangingPunct="0"/>
              <a:r>
                <a:rPr lang="en-US" sz="1200" b="1"/>
                <a:t>HMI/AIA JSOC data center web link: </a:t>
              </a:r>
              <a:r>
                <a:rPr lang="en-US" sz="1200" b="1">
                  <a:hlinkClick r:id="rId10"/>
                </a:rPr>
                <a:t>http://jsoc.stanford.edu</a:t>
              </a:r>
              <a:endParaRPr lang="en-US" sz="1200" b="1"/>
            </a:p>
          </p:txBody>
        </p:sp>
      </p:grpSp>
      <p:graphicFrame>
        <p:nvGraphicFramePr>
          <p:cNvPr id="16628" name="Object 244"/>
          <p:cNvGraphicFramePr>
            <a:graphicFrameLocks noChangeAspect="1"/>
          </p:cNvGraphicFramePr>
          <p:nvPr/>
        </p:nvGraphicFramePr>
        <p:xfrm>
          <a:off x="468313" y="3217863"/>
          <a:ext cx="6864350" cy="5857875"/>
        </p:xfrm>
        <a:graphic>
          <a:graphicData uri="http://schemas.openxmlformats.org/presentationml/2006/ole">
            <p:oleObj spid="_x0000_s16628" name="Document" r:id="rId11" imgW="6863821" imgH="5858027" progId="Word.Document.8">
              <p:embed/>
            </p:oleObj>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10" name="Group 2746"/>
          <p:cNvGrpSpPr>
            <a:grpSpLocks/>
          </p:cNvGrpSpPr>
          <p:nvPr/>
        </p:nvGrpSpPr>
        <p:grpSpPr bwMode="auto">
          <a:xfrm>
            <a:off x="358775" y="352425"/>
            <a:ext cx="7112000" cy="6638925"/>
            <a:chOff x="76" y="2154"/>
            <a:chExt cx="8812" cy="4182"/>
          </a:xfrm>
        </p:grpSpPr>
        <p:pic>
          <p:nvPicPr>
            <p:cNvPr id="14011" name="Picture 2747"/>
            <p:cNvPicPr>
              <a:picLocks noChangeAspect="1" noChangeArrowheads="1"/>
            </p:cNvPicPr>
            <p:nvPr/>
          </p:nvPicPr>
          <p:blipFill>
            <a:blip r:embed="rId3" cstate="print"/>
            <a:srcRect/>
            <a:stretch>
              <a:fillRect/>
            </a:stretch>
          </p:blipFill>
          <p:spPr bwMode="auto">
            <a:xfrm>
              <a:off x="76" y="2154"/>
              <a:ext cx="8812" cy="4182"/>
            </a:xfrm>
            <a:prstGeom prst="rect">
              <a:avLst/>
            </a:prstGeom>
            <a:noFill/>
            <a:ln w="9525">
              <a:noFill/>
              <a:miter lim="800000"/>
              <a:headEnd/>
              <a:tailEnd/>
            </a:ln>
            <a:effectLst/>
          </p:spPr>
        </p:pic>
        <p:sp>
          <p:nvSpPr>
            <p:cNvPr id="14012" name="Line 2748"/>
            <p:cNvSpPr>
              <a:spLocks noChangeShapeType="1"/>
            </p:cNvSpPr>
            <p:nvPr/>
          </p:nvSpPr>
          <p:spPr bwMode="auto">
            <a:xfrm flipV="1">
              <a:off x="4446" y="2850"/>
              <a:ext cx="0" cy="3486"/>
            </a:xfrm>
            <a:prstGeom prst="line">
              <a:avLst/>
            </a:prstGeom>
            <a:noFill/>
            <a:ln w="9525">
              <a:solidFill>
                <a:schemeClr val="tx1"/>
              </a:solidFill>
              <a:round/>
              <a:headEnd/>
              <a:tailEnd/>
            </a:ln>
            <a:effectLst/>
          </p:spPr>
          <p:txBody>
            <a:bodyPr/>
            <a:lstStyle/>
            <a:p>
              <a:endParaRPr lang="en-US"/>
            </a:p>
          </p:txBody>
        </p:sp>
        <p:sp>
          <p:nvSpPr>
            <p:cNvPr id="14013" name="Line 2749"/>
            <p:cNvSpPr>
              <a:spLocks noChangeShapeType="1"/>
            </p:cNvSpPr>
            <p:nvPr/>
          </p:nvSpPr>
          <p:spPr bwMode="auto">
            <a:xfrm flipV="1">
              <a:off x="4446" y="2724"/>
              <a:ext cx="0" cy="156"/>
            </a:xfrm>
            <a:prstGeom prst="line">
              <a:avLst/>
            </a:prstGeom>
            <a:noFill/>
            <a:ln w="9525">
              <a:solidFill>
                <a:schemeClr val="tx1"/>
              </a:solidFill>
              <a:round/>
              <a:headEnd/>
              <a:tailEnd type="triangle" w="med" len="med"/>
            </a:ln>
            <a:effectLst/>
          </p:spPr>
          <p:txBody>
            <a:bodyPr/>
            <a:lstStyle/>
            <a:p>
              <a:endParaRPr lang="en-US"/>
            </a:p>
          </p:txBody>
        </p:sp>
      </p:grpSp>
      <p:sp>
        <p:nvSpPr>
          <p:cNvPr id="14015" name="Rectangle 2751"/>
          <p:cNvSpPr>
            <a:spLocks noChangeArrowheads="1"/>
          </p:cNvSpPr>
          <p:nvPr/>
        </p:nvSpPr>
        <p:spPr bwMode="auto">
          <a:xfrm>
            <a:off x="279400" y="825500"/>
            <a:ext cx="7283450" cy="6280150"/>
          </a:xfrm>
          <a:prstGeom prst="rect">
            <a:avLst/>
          </a:prstGeom>
          <a:solidFill>
            <a:schemeClr val="bg1"/>
          </a:solidFill>
          <a:ln w="9525">
            <a:noFill/>
            <a:miter lim="800000"/>
            <a:headEnd/>
            <a:tailEnd/>
          </a:ln>
          <a:effectLst/>
        </p:spPr>
        <p:txBody>
          <a:bodyPr wrap="none" anchor="ctr"/>
          <a:lstStyle/>
          <a:p>
            <a:endParaRPr lang="en-US"/>
          </a:p>
        </p:txBody>
      </p:sp>
      <p:sp>
        <p:nvSpPr>
          <p:cNvPr id="2053" name="Text Box 5"/>
          <p:cNvSpPr txBox="1">
            <a:spLocks noChangeArrowheads="1"/>
          </p:cNvSpPr>
          <p:nvPr/>
        </p:nvSpPr>
        <p:spPr bwMode="auto">
          <a:xfrm>
            <a:off x="3586163" y="9059863"/>
            <a:ext cx="2054225" cy="722312"/>
          </a:xfrm>
          <a:prstGeom prst="rect">
            <a:avLst/>
          </a:prstGeom>
          <a:noFill/>
          <a:ln w="9525">
            <a:noFill/>
            <a:miter lim="800000"/>
            <a:headEnd/>
            <a:tailEnd/>
          </a:ln>
          <a:effectLst/>
        </p:spPr>
        <p:txBody>
          <a:bodyPr lIns="109835" tIns="54918" rIns="109835" bIns="54918">
            <a:spAutoFit/>
          </a:bodyPr>
          <a:lstStyle/>
          <a:p>
            <a:pPr defTabSz="1096963" eaLnBrk="0" hangingPunct="0"/>
            <a:r>
              <a:rPr lang="en-US" sz="800" u="sng"/>
              <a:t>Mechanical Characteristics:</a:t>
            </a:r>
          </a:p>
          <a:p>
            <a:pPr defTabSz="1096963" eaLnBrk="0" hangingPunct="0"/>
            <a:r>
              <a:rPr lang="en-US" sz="800"/>
              <a:t>Box: 0.84 × 0.55 × 0.16 m</a:t>
            </a:r>
          </a:p>
          <a:p>
            <a:pPr defTabSz="1096963" eaLnBrk="0" hangingPunct="0"/>
            <a:r>
              <a:rPr lang="en-US" sz="800"/>
              <a:t>Over All: 1.19 × 0.83 × 0.30 m</a:t>
            </a:r>
          </a:p>
          <a:p>
            <a:pPr defTabSz="1096963" eaLnBrk="0" hangingPunct="0"/>
            <a:r>
              <a:rPr lang="en-US" sz="800"/>
              <a:t>Mass: 44.0 kg</a:t>
            </a:r>
          </a:p>
          <a:p>
            <a:pPr defTabSz="1096963" eaLnBrk="0" hangingPunct="0"/>
            <a:r>
              <a:rPr lang="en-US" sz="800"/>
              <a:t>First Mode: 73 Hz</a:t>
            </a:r>
            <a:endParaRPr lang="en-US" sz="800" b="1"/>
          </a:p>
        </p:txBody>
      </p:sp>
      <p:graphicFrame>
        <p:nvGraphicFramePr>
          <p:cNvPr id="13972" name="Group 2708"/>
          <p:cNvGraphicFramePr>
            <a:graphicFrameLocks noGrp="1"/>
          </p:cNvGraphicFramePr>
          <p:nvPr/>
        </p:nvGraphicFramePr>
        <p:xfrm>
          <a:off x="346075" y="2611438"/>
          <a:ext cx="3463925" cy="3088133"/>
        </p:xfrm>
        <a:graphic>
          <a:graphicData uri="http://schemas.openxmlformats.org/drawingml/2006/table">
            <a:tbl>
              <a:tblPr/>
              <a:tblGrid>
                <a:gridCol w="1579563"/>
                <a:gridCol w="1884362"/>
              </a:tblGrid>
              <a:tr h="157163">
                <a:tc gridSpan="2">
                  <a:txBody>
                    <a:bodyPr/>
                    <a:lstStyle/>
                    <a:p>
                      <a:pPr marL="0" marR="0" lvl="0" indent="0" algn="ctr" defTabSz="4022725"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HMI Specifications</a:t>
                      </a:r>
                      <a:endParaRPr kumimoji="0" lang="en-US" sz="1000" b="1" i="0" u="none" strike="noStrike" cap="none" normalizeH="0" baseline="0" smtClean="0">
                        <a:ln>
                          <a:noFill/>
                        </a:ln>
                        <a:solidFill>
                          <a:schemeClr val="tx1"/>
                        </a:solidFill>
                        <a:effectLst/>
                        <a:latin typeface="Arial" charset="0"/>
                        <a:cs typeface="Times New Roman" pitchFamily="18" charset="0"/>
                      </a:endParaRPr>
                    </a:p>
                  </a:txBody>
                  <a:tcPr marL="45720" marR="4572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Central wavelength</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6173.3 Å ± 0.1 Å (Fe I line)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Filter bandwidth</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76 mÅ ± 10 mÅ fwhm</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84150">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Filter tuning range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680 mÅ ± 68 mÅ</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2875">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Central wavelength drift</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&lt; 10 mÅ during any 1 hour period</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6033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Field of view</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&gt; 2000 arc-seconds</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Angular resolution </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better than 1.5 arc-seconds</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2875">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Detector resolution</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0.50 ± 0.01 arc-second / pixel</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82563">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Focus adjustment range</a:t>
                      </a:r>
                    </a:p>
                  </a:txBody>
                  <a:tcPr marL="45720" marR="4572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 4 depths of focus</a:t>
                      </a:r>
                    </a:p>
                  </a:txBody>
                  <a:tcPr marL="45720" marR="4572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Pointing jitter reduction factor</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&gt; 40 db with servo bandwidth &gt; 30 Hz</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Image stabilization offset range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&gt; ± 14 arc-seconds in pitch and yaw</a:t>
                      </a:r>
                      <a:endParaRPr kumimoji="0" lang="en-US" sz="800" b="0" i="0" u="none" strike="noStrike" cap="none" normalizeH="0" baseline="0" smtClean="0">
                        <a:ln>
                          <a:noFill/>
                        </a:ln>
                        <a:solidFill>
                          <a:schemeClr val="tx1"/>
                        </a:solidFill>
                        <a:effectLst/>
                        <a:latin typeface="Arial" charset="0"/>
                      </a:endParaRP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2875">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Pointing adjustment range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&gt; ± 200 arc-seconds in pitch and yaw</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Dopplergram cadence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&lt; 50 seconds</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793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Camera Image cadence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&lt; 4 seconds</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Timing</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&lt; 1 </a:t>
                      </a:r>
                      <a:r>
                        <a:rPr kumimoji="0" lang="en-US" sz="800" b="0" i="0" u="none" strike="noStrike" cap="none" normalizeH="0" baseline="0" smtClean="0">
                          <a:ln>
                            <a:noFill/>
                          </a:ln>
                          <a:solidFill>
                            <a:schemeClr val="tx1"/>
                          </a:solidFill>
                          <a:effectLst/>
                          <a:latin typeface="Arial" charset="0"/>
                          <a:cs typeface="Arial" charset="0"/>
                        </a:rPr>
                        <a:t>µ</a:t>
                      </a:r>
                      <a:r>
                        <a:rPr kumimoji="0" lang="en-US" sz="800" b="0" i="0" u="none" strike="noStrike" cap="none" normalizeH="0" baseline="0" smtClean="0">
                          <a:ln>
                            <a:noFill/>
                          </a:ln>
                          <a:solidFill>
                            <a:schemeClr val="tx1"/>
                          </a:solidFill>
                          <a:effectLst/>
                          <a:latin typeface="Arial" charset="0"/>
                          <a:cs typeface="Times New Roman" pitchFamily="18" charset="0"/>
                        </a:rPr>
                        <a:t>s stability, &lt; 100 ms absolute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2875">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Science telemetry allocation</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&lt; 55 Mbits/s</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r h="141288">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Instrument design lifetime</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4022725" rtl="0" eaLnBrk="1" fontAlgn="base" latinLnBrk="0" hangingPunct="1">
                        <a:lnSpc>
                          <a:spcPct val="100000"/>
                        </a:lnSpc>
                        <a:spcBef>
                          <a:spcPct val="2000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cs typeface="Times New Roman" pitchFamily="18" charset="0"/>
                        </a:rPr>
                        <a:t>&gt; 5.3 years</a:t>
                      </a:r>
                    </a:p>
                  </a:txBody>
                  <a:tcPr marL="45720" marR="45720" marT="27432" marB="2743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C0C0C0"/>
                    </a:solidFill>
                  </a:tcPr>
                </a:tc>
              </a:tr>
            </a:tbl>
          </a:graphicData>
        </a:graphic>
      </p:graphicFrame>
      <p:sp>
        <p:nvSpPr>
          <p:cNvPr id="2500" name="Text Box 452"/>
          <p:cNvSpPr txBox="1">
            <a:spLocks noChangeArrowheads="1"/>
          </p:cNvSpPr>
          <p:nvPr/>
        </p:nvSpPr>
        <p:spPr bwMode="auto">
          <a:xfrm>
            <a:off x="3879850" y="3192463"/>
            <a:ext cx="3692525" cy="2470150"/>
          </a:xfrm>
          <a:prstGeom prst="rect">
            <a:avLst/>
          </a:prstGeom>
          <a:noFill/>
          <a:ln w="9525">
            <a:noFill/>
            <a:miter lim="800000"/>
            <a:headEnd/>
            <a:tailEnd/>
          </a:ln>
          <a:effectLst/>
        </p:spPr>
        <p:txBody>
          <a:bodyPr>
            <a:spAutoFit/>
          </a:bodyPr>
          <a:lstStyle/>
          <a:p>
            <a:pPr defTabSz="4022725" eaLnBrk="0" hangingPunct="0"/>
            <a:r>
              <a:rPr lang="en-US"/>
              <a:t>dashed line is the profile used for the continuum filtergram. A picture is made for each tuning and the results are used to compute velocity and magnetic field strength at each pixel.</a:t>
            </a:r>
          </a:p>
          <a:p>
            <a:pPr defTabSz="4022725" eaLnBrk="0" hangingPunct="0"/>
            <a:endParaRPr lang="en-US" sz="800"/>
          </a:p>
          <a:p>
            <a:pPr defTabSz="4022725" eaLnBrk="0" hangingPunct="0"/>
            <a:r>
              <a:rPr lang="en-US"/>
              <a:t>The polarization selector needed for magnetic field measurements is a set of waveplates that can be rotated to different angles for detection of different polarization parameters (called Stokes I,Q,U,V)</a:t>
            </a:r>
          </a:p>
          <a:p>
            <a:pPr defTabSz="4022725" eaLnBrk="0" hangingPunct="0"/>
            <a:endParaRPr lang="en-US" sz="800"/>
          </a:p>
          <a:p>
            <a:pPr defTabSz="4022725" eaLnBrk="0" hangingPunct="0"/>
            <a:r>
              <a:rPr lang="en-US"/>
              <a:t>The wavelength selection and tuning is accomplished with a set of successively narrower bandpass filters.  These are the front window, blocking filter, a five element Lyot filter, and two Michelson interferometers.  The last three filter stages can be tuned by rotating retarder waveplates. The combination results in a 7.6nm bandpass that can be tuned over 68nm and is centered on the 617.3nm solar line. (1nm = 10</a:t>
            </a:r>
            <a:r>
              <a:rPr lang="en-US">
                <a:cs typeface="Arial" charset="0"/>
              </a:rPr>
              <a:t>Ǻ)</a:t>
            </a:r>
          </a:p>
        </p:txBody>
      </p:sp>
      <p:sp>
        <p:nvSpPr>
          <p:cNvPr id="2503" name="Text Box 455"/>
          <p:cNvSpPr txBox="1">
            <a:spLocks noChangeArrowheads="1"/>
          </p:cNvSpPr>
          <p:nvPr/>
        </p:nvSpPr>
        <p:spPr bwMode="auto">
          <a:xfrm>
            <a:off x="246063" y="836613"/>
            <a:ext cx="4043362" cy="1768475"/>
          </a:xfrm>
          <a:prstGeom prst="rect">
            <a:avLst/>
          </a:prstGeom>
          <a:noFill/>
          <a:ln w="9525">
            <a:noFill/>
            <a:miter lim="800000"/>
            <a:headEnd/>
            <a:tailEnd/>
          </a:ln>
          <a:effectLst/>
        </p:spPr>
        <p:txBody>
          <a:bodyPr>
            <a:spAutoFit/>
          </a:bodyPr>
          <a:lstStyle/>
          <a:p>
            <a:pPr defTabSz="4022725" eaLnBrk="0" hangingPunct="0"/>
            <a:r>
              <a:rPr lang="en-US" sz="1200" b="1"/>
              <a:t>How HMI Works:</a:t>
            </a:r>
            <a:r>
              <a:rPr lang="en-US"/>
              <a:t> HMI measures a long sequence of Dopplergrams (maps of solar surface velocity) and magnetograms (maps of magnetic field at the Sun’s visible surface, the photosphere.)  Each map of motion or magnetic field is computed on the ground from a set of 12 images of the Sun, each obtained with a different combination of wavelength tuning and polarization direction.  </a:t>
            </a:r>
          </a:p>
          <a:p>
            <a:pPr defTabSz="4022725" eaLnBrk="0" hangingPunct="0"/>
            <a:endParaRPr lang="en-US" sz="800"/>
          </a:p>
          <a:p>
            <a:pPr defTabSz="4022725" eaLnBrk="0" hangingPunct="0"/>
            <a:r>
              <a:rPr lang="en-US"/>
              <a:t>The wavelength tuning compared to the chosen solar spectral absorption line is shown in this figure. The black line at the top shows the solar iron spectral line profile. The colored lines show the HMI filter transmission profiles at 7.6 nm tuning spacing. The black</a:t>
            </a:r>
          </a:p>
        </p:txBody>
      </p:sp>
      <p:grpSp>
        <p:nvGrpSpPr>
          <p:cNvPr id="13956" name="Group 2692"/>
          <p:cNvGrpSpPr>
            <a:grpSpLocks/>
          </p:cNvGrpSpPr>
          <p:nvPr/>
        </p:nvGrpSpPr>
        <p:grpSpPr bwMode="auto">
          <a:xfrm>
            <a:off x="10218738" y="4891088"/>
            <a:ext cx="5002212" cy="4826000"/>
            <a:chOff x="6421" y="3061"/>
            <a:chExt cx="3227" cy="3140"/>
          </a:xfrm>
        </p:grpSpPr>
        <p:sp>
          <p:nvSpPr>
            <p:cNvPr id="2562" name="Text Box 514"/>
            <p:cNvSpPr txBox="1">
              <a:spLocks noChangeArrowheads="1"/>
            </p:cNvSpPr>
            <p:nvPr/>
          </p:nvSpPr>
          <p:spPr bwMode="auto">
            <a:xfrm>
              <a:off x="6470" y="5837"/>
              <a:ext cx="1313" cy="137"/>
            </a:xfrm>
            <a:prstGeom prst="rect">
              <a:avLst/>
            </a:prstGeom>
            <a:noFill/>
            <a:ln w="9525">
              <a:noFill/>
              <a:miter lim="800000"/>
              <a:headEnd/>
              <a:tailEnd/>
            </a:ln>
            <a:effectLst/>
          </p:spPr>
          <p:txBody>
            <a:bodyPr lIns="57230" tIns="28616" rIns="57230" bIns="28616">
              <a:spAutoFit/>
            </a:bodyPr>
            <a:lstStyle/>
            <a:p>
              <a:pPr defTabSz="1768475" eaLnBrk="0" hangingPunct="0"/>
              <a:endParaRPr lang="en-US">
                <a:latin typeface="Times New Roman" pitchFamily="18" charset="0"/>
              </a:endParaRPr>
            </a:p>
          </p:txBody>
        </p:sp>
        <p:pic>
          <p:nvPicPr>
            <p:cNvPr id="2563" name="Picture 515" descr="heliosphere"/>
            <p:cNvPicPr>
              <a:picLocks noChangeAspect="1" noChangeArrowheads="1"/>
            </p:cNvPicPr>
            <p:nvPr/>
          </p:nvPicPr>
          <p:blipFill>
            <a:blip r:embed="rId4" cstate="print"/>
            <a:srcRect l="11086" r="13857"/>
            <a:stretch>
              <a:fillRect/>
            </a:stretch>
          </p:blipFill>
          <p:spPr bwMode="auto">
            <a:xfrm>
              <a:off x="6421" y="3061"/>
              <a:ext cx="3227" cy="3140"/>
            </a:xfrm>
            <a:prstGeom prst="rect">
              <a:avLst/>
            </a:prstGeom>
            <a:noFill/>
            <a:ln w="9525">
              <a:noFill/>
              <a:miter lim="800000"/>
              <a:headEnd/>
              <a:tailEnd/>
            </a:ln>
          </p:spPr>
        </p:pic>
        <p:sp>
          <p:nvSpPr>
            <p:cNvPr id="2564" name="Line 516"/>
            <p:cNvSpPr>
              <a:spLocks noChangeShapeType="1"/>
            </p:cNvSpPr>
            <p:nvPr/>
          </p:nvSpPr>
          <p:spPr bwMode="auto">
            <a:xfrm flipV="1">
              <a:off x="7494" y="4681"/>
              <a:ext cx="232" cy="422"/>
            </a:xfrm>
            <a:prstGeom prst="line">
              <a:avLst/>
            </a:prstGeom>
            <a:noFill/>
            <a:ln w="44450">
              <a:solidFill>
                <a:srgbClr val="3366FF"/>
              </a:solidFill>
              <a:round/>
              <a:headEnd/>
              <a:tailEnd type="stealth" w="sm" len="med"/>
            </a:ln>
            <a:effectLst/>
          </p:spPr>
          <p:txBody>
            <a:bodyPr/>
            <a:lstStyle/>
            <a:p>
              <a:endParaRPr lang="en-US"/>
            </a:p>
          </p:txBody>
        </p:sp>
        <p:pic>
          <p:nvPicPr>
            <p:cNvPr id="2565" name="Picture 517" descr="structure_sdo_3tr"/>
            <p:cNvPicPr>
              <a:picLocks noChangeAspect="1" noChangeArrowheads="1"/>
            </p:cNvPicPr>
            <p:nvPr/>
          </p:nvPicPr>
          <p:blipFill>
            <a:blip r:embed="rId5" cstate="print"/>
            <a:srcRect/>
            <a:stretch>
              <a:fillRect/>
            </a:stretch>
          </p:blipFill>
          <p:spPr bwMode="auto">
            <a:xfrm>
              <a:off x="7552" y="3950"/>
              <a:ext cx="1020" cy="974"/>
            </a:xfrm>
            <a:prstGeom prst="rect">
              <a:avLst/>
            </a:prstGeom>
            <a:noFill/>
          </p:spPr>
        </p:pic>
        <p:sp>
          <p:nvSpPr>
            <p:cNvPr id="2566" name="Line 518"/>
            <p:cNvSpPr>
              <a:spLocks noChangeShapeType="1"/>
            </p:cNvSpPr>
            <p:nvPr/>
          </p:nvSpPr>
          <p:spPr bwMode="auto">
            <a:xfrm flipH="1">
              <a:off x="8426" y="3978"/>
              <a:ext cx="291" cy="506"/>
            </a:xfrm>
            <a:prstGeom prst="line">
              <a:avLst/>
            </a:prstGeom>
            <a:noFill/>
            <a:ln w="44450">
              <a:solidFill>
                <a:srgbClr val="3366FF"/>
              </a:solidFill>
              <a:round/>
              <a:headEnd/>
              <a:tailEnd type="stealth" w="sm" len="med"/>
            </a:ln>
            <a:effectLst/>
          </p:spPr>
          <p:txBody>
            <a:bodyPr/>
            <a:lstStyle/>
            <a:p>
              <a:endParaRPr lang="en-US"/>
            </a:p>
          </p:txBody>
        </p:sp>
        <p:sp>
          <p:nvSpPr>
            <p:cNvPr id="2567" name="Line 519"/>
            <p:cNvSpPr>
              <a:spLocks noChangeShapeType="1"/>
            </p:cNvSpPr>
            <p:nvPr/>
          </p:nvSpPr>
          <p:spPr bwMode="auto">
            <a:xfrm flipH="1">
              <a:off x="8397" y="3669"/>
              <a:ext cx="88" cy="561"/>
            </a:xfrm>
            <a:prstGeom prst="line">
              <a:avLst/>
            </a:prstGeom>
            <a:noFill/>
            <a:ln w="44450">
              <a:solidFill>
                <a:srgbClr val="3366FF"/>
              </a:solidFill>
              <a:round/>
              <a:headEnd/>
              <a:tailEnd type="stealth" w="sm" len="med"/>
            </a:ln>
            <a:effectLst/>
          </p:spPr>
          <p:txBody>
            <a:bodyPr/>
            <a:lstStyle/>
            <a:p>
              <a:endParaRPr lang="en-US"/>
            </a:p>
          </p:txBody>
        </p:sp>
        <p:sp>
          <p:nvSpPr>
            <p:cNvPr id="2568" name="Line 520"/>
            <p:cNvSpPr>
              <a:spLocks noChangeShapeType="1"/>
            </p:cNvSpPr>
            <p:nvPr/>
          </p:nvSpPr>
          <p:spPr bwMode="auto">
            <a:xfrm flipH="1" flipV="1">
              <a:off x="8047" y="4906"/>
              <a:ext cx="641" cy="394"/>
            </a:xfrm>
            <a:prstGeom prst="line">
              <a:avLst/>
            </a:prstGeom>
            <a:noFill/>
            <a:ln w="44450">
              <a:solidFill>
                <a:srgbClr val="3366FF"/>
              </a:solidFill>
              <a:round/>
              <a:headEnd/>
              <a:tailEnd type="stealth" w="sm" len="med"/>
            </a:ln>
            <a:effectLst/>
          </p:spPr>
          <p:txBody>
            <a:bodyPr/>
            <a:lstStyle/>
            <a:p>
              <a:endParaRPr lang="en-US"/>
            </a:p>
          </p:txBody>
        </p:sp>
        <p:sp>
          <p:nvSpPr>
            <p:cNvPr id="2569" name="Line 521"/>
            <p:cNvSpPr>
              <a:spLocks noChangeShapeType="1"/>
            </p:cNvSpPr>
            <p:nvPr/>
          </p:nvSpPr>
          <p:spPr bwMode="auto">
            <a:xfrm flipV="1">
              <a:off x="7319" y="4400"/>
              <a:ext cx="466" cy="310"/>
            </a:xfrm>
            <a:prstGeom prst="line">
              <a:avLst/>
            </a:prstGeom>
            <a:noFill/>
            <a:ln w="44450">
              <a:solidFill>
                <a:srgbClr val="3366FF"/>
              </a:solidFill>
              <a:round/>
              <a:headEnd/>
              <a:tailEnd type="stealth" w="sm" len="med"/>
            </a:ln>
            <a:effectLst/>
          </p:spPr>
          <p:txBody>
            <a:bodyPr/>
            <a:lstStyle/>
            <a:p>
              <a:endParaRPr lang="en-US"/>
            </a:p>
          </p:txBody>
        </p:sp>
        <p:sp>
          <p:nvSpPr>
            <p:cNvPr id="2570" name="Line 522"/>
            <p:cNvSpPr>
              <a:spLocks noChangeShapeType="1"/>
            </p:cNvSpPr>
            <p:nvPr/>
          </p:nvSpPr>
          <p:spPr bwMode="auto">
            <a:xfrm>
              <a:off x="7349" y="3584"/>
              <a:ext cx="320" cy="731"/>
            </a:xfrm>
            <a:prstGeom prst="line">
              <a:avLst/>
            </a:prstGeom>
            <a:noFill/>
            <a:ln w="44450">
              <a:solidFill>
                <a:srgbClr val="3366FF"/>
              </a:solidFill>
              <a:round/>
              <a:headEnd/>
              <a:tailEnd type="stealth" w="sm" len="med"/>
            </a:ln>
            <a:effectLst/>
          </p:spPr>
          <p:txBody>
            <a:bodyPr/>
            <a:lstStyle/>
            <a:p>
              <a:endParaRPr lang="en-US"/>
            </a:p>
          </p:txBody>
        </p:sp>
        <p:sp>
          <p:nvSpPr>
            <p:cNvPr id="2571" name="Line 523"/>
            <p:cNvSpPr>
              <a:spLocks noChangeShapeType="1"/>
            </p:cNvSpPr>
            <p:nvPr/>
          </p:nvSpPr>
          <p:spPr bwMode="auto">
            <a:xfrm flipH="1" flipV="1">
              <a:off x="7902" y="4653"/>
              <a:ext cx="291" cy="1180"/>
            </a:xfrm>
            <a:prstGeom prst="line">
              <a:avLst/>
            </a:prstGeom>
            <a:noFill/>
            <a:ln w="44450">
              <a:solidFill>
                <a:srgbClr val="3366FF"/>
              </a:solidFill>
              <a:round/>
              <a:headEnd/>
              <a:tailEnd type="stealth" w="sm" len="med"/>
            </a:ln>
            <a:effectLst/>
          </p:spPr>
          <p:txBody>
            <a:bodyPr/>
            <a:lstStyle/>
            <a:p>
              <a:endParaRPr lang="en-US"/>
            </a:p>
          </p:txBody>
        </p:sp>
        <p:sp>
          <p:nvSpPr>
            <p:cNvPr id="2572" name="Line 524"/>
            <p:cNvSpPr>
              <a:spLocks noChangeShapeType="1"/>
            </p:cNvSpPr>
            <p:nvPr/>
          </p:nvSpPr>
          <p:spPr bwMode="auto">
            <a:xfrm flipH="1">
              <a:off x="8485" y="4569"/>
              <a:ext cx="321" cy="0"/>
            </a:xfrm>
            <a:prstGeom prst="line">
              <a:avLst/>
            </a:prstGeom>
            <a:noFill/>
            <a:ln w="44450">
              <a:solidFill>
                <a:srgbClr val="3366FF"/>
              </a:solidFill>
              <a:round/>
              <a:headEnd/>
              <a:tailEnd type="stealth" w="sm" len="med"/>
            </a:ln>
            <a:effectLst/>
          </p:spPr>
          <p:txBody>
            <a:bodyPr/>
            <a:lstStyle/>
            <a:p>
              <a:endParaRPr lang="en-US"/>
            </a:p>
          </p:txBody>
        </p:sp>
        <p:pic>
          <p:nvPicPr>
            <p:cNvPr id="2573" name="Picture 525" descr="mikic_fl"/>
            <p:cNvPicPr>
              <a:picLocks noChangeAspect="1" noChangeArrowheads="1"/>
            </p:cNvPicPr>
            <p:nvPr/>
          </p:nvPicPr>
          <p:blipFill>
            <a:blip r:embed="rId6" cstate="print"/>
            <a:srcRect/>
            <a:stretch>
              <a:fillRect/>
            </a:stretch>
          </p:blipFill>
          <p:spPr bwMode="auto">
            <a:xfrm>
              <a:off x="8310" y="4906"/>
              <a:ext cx="815" cy="524"/>
            </a:xfrm>
            <a:prstGeom prst="rect">
              <a:avLst/>
            </a:prstGeom>
            <a:noFill/>
          </p:spPr>
        </p:pic>
        <p:pic>
          <p:nvPicPr>
            <p:cNvPr id="2574" name="Picture 526" descr="vector_B"/>
            <p:cNvPicPr>
              <a:picLocks noChangeAspect="1" noChangeArrowheads="1"/>
            </p:cNvPicPr>
            <p:nvPr/>
          </p:nvPicPr>
          <p:blipFill>
            <a:blip r:embed="rId7" cstate="print"/>
            <a:srcRect/>
            <a:stretch>
              <a:fillRect/>
            </a:stretch>
          </p:blipFill>
          <p:spPr bwMode="auto">
            <a:xfrm>
              <a:off x="6619" y="3978"/>
              <a:ext cx="768" cy="845"/>
            </a:xfrm>
            <a:prstGeom prst="rect">
              <a:avLst/>
            </a:prstGeom>
            <a:noFill/>
          </p:spPr>
        </p:pic>
        <p:pic>
          <p:nvPicPr>
            <p:cNvPr id="2575" name="Picture 527" descr="syn991947"/>
            <p:cNvPicPr>
              <a:picLocks noChangeAspect="1" noChangeArrowheads="1"/>
            </p:cNvPicPr>
            <p:nvPr/>
          </p:nvPicPr>
          <p:blipFill>
            <a:blip r:embed="rId8" cstate="print"/>
            <a:srcRect/>
            <a:stretch>
              <a:fillRect/>
            </a:stretch>
          </p:blipFill>
          <p:spPr bwMode="auto">
            <a:xfrm>
              <a:off x="7931" y="5546"/>
              <a:ext cx="1428" cy="527"/>
            </a:xfrm>
            <a:prstGeom prst="rect">
              <a:avLst/>
            </a:prstGeom>
            <a:noFill/>
            <a:ln w="9525">
              <a:noFill/>
              <a:miter lim="800000"/>
              <a:headEnd/>
              <a:tailEnd/>
            </a:ln>
          </p:spPr>
        </p:pic>
        <p:pic>
          <p:nvPicPr>
            <p:cNvPr id="2576" name="Picture 528" descr="plasma-combined"/>
            <p:cNvPicPr>
              <a:picLocks noChangeAspect="1" noChangeArrowheads="1"/>
            </p:cNvPicPr>
            <p:nvPr/>
          </p:nvPicPr>
          <p:blipFill>
            <a:blip r:embed="rId9" cstate="print"/>
            <a:srcRect/>
            <a:stretch>
              <a:fillRect/>
            </a:stretch>
          </p:blipFill>
          <p:spPr bwMode="auto">
            <a:xfrm>
              <a:off x="8659" y="3387"/>
              <a:ext cx="758" cy="724"/>
            </a:xfrm>
            <a:prstGeom prst="rect">
              <a:avLst/>
            </a:prstGeom>
            <a:noFill/>
          </p:spPr>
        </p:pic>
        <p:sp>
          <p:nvSpPr>
            <p:cNvPr id="2577" name="Text Box 529"/>
            <p:cNvSpPr txBox="1">
              <a:spLocks noChangeArrowheads="1"/>
            </p:cNvSpPr>
            <p:nvPr/>
          </p:nvSpPr>
          <p:spPr bwMode="auto">
            <a:xfrm>
              <a:off x="7756" y="3255"/>
              <a:ext cx="560" cy="95"/>
            </a:xfrm>
            <a:prstGeom prst="rect">
              <a:avLst/>
            </a:prstGeom>
            <a:noFill/>
            <a:ln w="9525">
              <a:noFill/>
              <a:miter lim="800000"/>
              <a:headEnd/>
              <a:tailEnd/>
            </a:ln>
            <a:effectLst/>
          </p:spPr>
          <p:txBody>
            <a:bodyPr lIns="40138" tIns="20069" rIns="40138" bIns="20069">
              <a:spAutoFit/>
            </a:bodyPr>
            <a:lstStyle/>
            <a:p>
              <a:pPr defTabSz="401638"/>
              <a:r>
                <a:rPr lang="en-US" sz="700" b="1">
                  <a:solidFill>
                    <a:srgbClr val="FFFFFF"/>
                  </a:solidFill>
                </a:rPr>
                <a:t>B – Solar Dynamo</a:t>
              </a:r>
              <a:endParaRPr lang="en-US" sz="700">
                <a:latin typeface="Times New Roman" pitchFamily="18" charset="0"/>
              </a:endParaRPr>
            </a:p>
          </p:txBody>
        </p:sp>
        <p:sp>
          <p:nvSpPr>
            <p:cNvPr id="2578" name="Text Box 530"/>
            <p:cNvSpPr txBox="1">
              <a:spLocks noChangeArrowheads="1"/>
            </p:cNvSpPr>
            <p:nvPr/>
          </p:nvSpPr>
          <p:spPr bwMode="auto">
            <a:xfrm>
              <a:off x="8659" y="3315"/>
              <a:ext cx="652"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C – Global Circulation</a:t>
              </a:r>
              <a:endParaRPr lang="en-US" sz="700">
                <a:latin typeface="Times New Roman" pitchFamily="18" charset="0"/>
              </a:endParaRPr>
            </a:p>
          </p:txBody>
        </p:sp>
        <p:sp>
          <p:nvSpPr>
            <p:cNvPr id="2579" name="Text Box 531"/>
            <p:cNvSpPr txBox="1">
              <a:spLocks noChangeArrowheads="1"/>
            </p:cNvSpPr>
            <p:nvPr/>
          </p:nvSpPr>
          <p:spPr bwMode="auto">
            <a:xfrm>
              <a:off x="8736" y="4106"/>
              <a:ext cx="672"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D – Irradiance Sources</a:t>
              </a:r>
              <a:endParaRPr lang="en-US" sz="700">
                <a:latin typeface="Times New Roman" pitchFamily="18" charset="0"/>
              </a:endParaRPr>
            </a:p>
          </p:txBody>
        </p:sp>
        <p:sp>
          <p:nvSpPr>
            <p:cNvPr id="2580" name="Text Box 532"/>
            <p:cNvSpPr txBox="1">
              <a:spLocks noChangeArrowheads="1"/>
            </p:cNvSpPr>
            <p:nvPr/>
          </p:nvSpPr>
          <p:spPr bwMode="auto">
            <a:xfrm>
              <a:off x="6765" y="4877"/>
              <a:ext cx="617"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H – Far-side Imaging</a:t>
              </a:r>
              <a:endParaRPr lang="en-US" sz="700">
                <a:latin typeface="Times New Roman" pitchFamily="18" charset="0"/>
              </a:endParaRPr>
            </a:p>
          </p:txBody>
        </p:sp>
        <p:sp>
          <p:nvSpPr>
            <p:cNvPr id="2581" name="Text Box 533"/>
            <p:cNvSpPr txBox="1">
              <a:spLocks noChangeArrowheads="1"/>
            </p:cNvSpPr>
            <p:nvPr/>
          </p:nvSpPr>
          <p:spPr bwMode="auto">
            <a:xfrm>
              <a:off x="8163" y="5456"/>
              <a:ext cx="864"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F – Solar Subsurface Weather</a:t>
              </a:r>
              <a:endParaRPr lang="en-US" sz="700">
                <a:latin typeface="Times New Roman" pitchFamily="18" charset="0"/>
              </a:endParaRPr>
            </a:p>
          </p:txBody>
        </p:sp>
        <p:sp>
          <p:nvSpPr>
            <p:cNvPr id="2582" name="Text Box 534"/>
            <p:cNvSpPr txBox="1">
              <a:spLocks noChangeArrowheads="1"/>
            </p:cNvSpPr>
            <p:nvPr/>
          </p:nvSpPr>
          <p:spPr bwMode="auto">
            <a:xfrm>
              <a:off x="8296" y="4814"/>
              <a:ext cx="786"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E – Coronal Magnetic Field</a:t>
              </a:r>
              <a:endParaRPr lang="en-US" sz="700">
                <a:latin typeface="Times New Roman" pitchFamily="18" charset="0"/>
              </a:endParaRPr>
            </a:p>
          </p:txBody>
        </p:sp>
        <p:sp>
          <p:nvSpPr>
            <p:cNvPr id="2583" name="Text Box 535"/>
            <p:cNvSpPr txBox="1">
              <a:spLocks noChangeArrowheads="1"/>
            </p:cNvSpPr>
            <p:nvPr/>
          </p:nvSpPr>
          <p:spPr bwMode="auto">
            <a:xfrm>
              <a:off x="6602" y="3882"/>
              <a:ext cx="738" cy="165"/>
            </a:xfrm>
            <a:prstGeom prst="rect">
              <a:avLst/>
            </a:prstGeom>
            <a:noFill/>
            <a:ln w="9525">
              <a:noFill/>
              <a:miter lim="800000"/>
              <a:headEnd/>
              <a:tailEnd/>
            </a:ln>
            <a:effectLst/>
          </p:spPr>
          <p:txBody>
            <a:bodyPr lIns="40138" tIns="20069" rIns="40138" bIns="20069">
              <a:spAutoFit/>
            </a:bodyPr>
            <a:lstStyle/>
            <a:p>
              <a:pPr defTabSz="401638"/>
              <a:r>
                <a:rPr lang="en-US" sz="700" b="1">
                  <a:solidFill>
                    <a:srgbClr val="FFFFFF"/>
                  </a:solidFill>
                </a:rPr>
                <a:t>I – Magnetic Connectivity</a:t>
              </a:r>
              <a:endParaRPr lang="en-US" sz="700">
                <a:latin typeface="Times New Roman" pitchFamily="18" charset="0"/>
              </a:endParaRPr>
            </a:p>
          </p:txBody>
        </p:sp>
        <p:sp>
          <p:nvSpPr>
            <p:cNvPr id="2584" name="Text Box 536"/>
            <p:cNvSpPr txBox="1">
              <a:spLocks noChangeArrowheads="1"/>
            </p:cNvSpPr>
            <p:nvPr/>
          </p:nvSpPr>
          <p:spPr bwMode="auto">
            <a:xfrm>
              <a:off x="6677" y="3343"/>
              <a:ext cx="663"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J – Sunspot Dynamics</a:t>
              </a:r>
              <a:endParaRPr lang="en-US" sz="700">
                <a:latin typeface="Times New Roman" pitchFamily="18" charset="0"/>
              </a:endParaRPr>
            </a:p>
          </p:txBody>
        </p:sp>
        <p:sp>
          <p:nvSpPr>
            <p:cNvPr id="2585" name="Line 537"/>
            <p:cNvSpPr>
              <a:spLocks noChangeShapeType="1"/>
            </p:cNvSpPr>
            <p:nvPr/>
          </p:nvSpPr>
          <p:spPr bwMode="auto">
            <a:xfrm flipV="1">
              <a:off x="7610" y="4710"/>
              <a:ext cx="175" cy="1209"/>
            </a:xfrm>
            <a:prstGeom prst="line">
              <a:avLst/>
            </a:prstGeom>
            <a:noFill/>
            <a:ln w="44450">
              <a:solidFill>
                <a:srgbClr val="3366FF"/>
              </a:solidFill>
              <a:round/>
              <a:headEnd/>
              <a:tailEnd type="stealth" w="sm" len="med"/>
            </a:ln>
            <a:effectLst/>
          </p:spPr>
          <p:txBody>
            <a:bodyPr/>
            <a:lstStyle/>
            <a:p>
              <a:endParaRPr lang="en-US"/>
            </a:p>
          </p:txBody>
        </p:sp>
        <p:pic>
          <p:nvPicPr>
            <p:cNvPr id="2586" name="Picture 538" descr="arrow"/>
            <p:cNvPicPr>
              <a:picLocks noChangeAspect="1" noChangeArrowheads="1"/>
            </p:cNvPicPr>
            <p:nvPr/>
          </p:nvPicPr>
          <p:blipFill>
            <a:blip r:embed="rId10" cstate="print"/>
            <a:srcRect/>
            <a:stretch>
              <a:fillRect/>
            </a:stretch>
          </p:blipFill>
          <p:spPr bwMode="auto">
            <a:xfrm>
              <a:off x="6590" y="4962"/>
              <a:ext cx="1020" cy="493"/>
            </a:xfrm>
            <a:prstGeom prst="rect">
              <a:avLst/>
            </a:prstGeom>
            <a:noFill/>
          </p:spPr>
        </p:pic>
        <p:sp>
          <p:nvSpPr>
            <p:cNvPr id="2587" name="Text Box 539"/>
            <p:cNvSpPr txBox="1">
              <a:spLocks noChangeArrowheads="1"/>
            </p:cNvSpPr>
            <p:nvPr/>
          </p:nvSpPr>
          <p:spPr bwMode="auto">
            <a:xfrm>
              <a:off x="6910" y="5452"/>
              <a:ext cx="664"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G – Magnetic Stresses</a:t>
              </a:r>
              <a:endParaRPr lang="en-US" sz="700">
                <a:latin typeface="Times New Roman" pitchFamily="18" charset="0"/>
              </a:endParaRPr>
            </a:p>
          </p:txBody>
        </p:sp>
        <p:sp>
          <p:nvSpPr>
            <p:cNvPr id="2588" name="Text Box 540"/>
            <p:cNvSpPr txBox="1">
              <a:spLocks noChangeArrowheads="1"/>
            </p:cNvSpPr>
            <p:nvPr/>
          </p:nvSpPr>
          <p:spPr bwMode="auto">
            <a:xfrm>
              <a:off x="7726" y="3897"/>
              <a:ext cx="626" cy="96"/>
            </a:xfrm>
            <a:prstGeom prst="rect">
              <a:avLst/>
            </a:prstGeom>
            <a:noFill/>
            <a:ln w="9525">
              <a:noFill/>
              <a:miter lim="800000"/>
              <a:headEnd/>
              <a:tailEnd/>
            </a:ln>
            <a:effectLst/>
          </p:spPr>
          <p:txBody>
            <a:bodyPr wrap="none" lIns="40138" tIns="20069" rIns="40138" bIns="20069">
              <a:spAutoFit/>
            </a:bodyPr>
            <a:lstStyle/>
            <a:p>
              <a:pPr defTabSz="401638"/>
              <a:r>
                <a:rPr lang="en-US" sz="700" b="1">
                  <a:solidFill>
                    <a:srgbClr val="FFFFFF"/>
                  </a:solidFill>
                </a:rPr>
                <a:t>A – Interior Structure</a:t>
              </a:r>
              <a:endParaRPr lang="en-US" sz="700">
                <a:latin typeface="Times New Roman" pitchFamily="18" charset="0"/>
              </a:endParaRPr>
            </a:p>
          </p:txBody>
        </p:sp>
        <p:pic>
          <p:nvPicPr>
            <p:cNvPr id="2589" name="Picture 541" descr="fd_Ic_01h"/>
            <p:cNvPicPr>
              <a:picLocks noChangeAspect="1" noChangeArrowheads="1"/>
            </p:cNvPicPr>
            <p:nvPr/>
          </p:nvPicPr>
          <p:blipFill>
            <a:blip r:embed="rId11" cstate="print"/>
            <a:srcRect/>
            <a:stretch>
              <a:fillRect/>
            </a:stretch>
          </p:blipFill>
          <p:spPr bwMode="auto">
            <a:xfrm>
              <a:off x="8776" y="4203"/>
              <a:ext cx="612" cy="590"/>
            </a:xfrm>
            <a:prstGeom prst="rect">
              <a:avLst/>
            </a:prstGeom>
            <a:noFill/>
            <a:ln w="9525">
              <a:noFill/>
              <a:miter lim="800000"/>
              <a:headEnd/>
              <a:tailEnd/>
            </a:ln>
          </p:spPr>
        </p:pic>
        <p:pic>
          <p:nvPicPr>
            <p:cNvPr id="2590" name="Picture 542" descr="carpet_1"/>
            <p:cNvPicPr>
              <a:picLocks noChangeAspect="1" noChangeArrowheads="1"/>
            </p:cNvPicPr>
            <p:nvPr/>
          </p:nvPicPr>
          <p:blipFill>
            <a:blip r:embed="rId12" cstate="print"/>
            <a:srcRect/>
            <a:stretch>
              <a:fillRect/>
            </a:stretch>
          </p:blipFill>
          <p:spPr bwMode="auto">
            <a:xfrm>
              <a:off x="6882" y="5546"/>
              <a:ext cx="844" cy="527"/>
            </a:xfrm>
            <a:prstGeom prst="rect">
              <a:avLst/>
            </a:prstGeom>
            <a:noFill/>
            <a:ln w="9525">
              <a:noFill/>
              <a:miter lim="800000"/>
              <a:headEnd/>
              <a:tailEnd/>
            </a:ln>
          </p:spPr>
        </p:pic>
        <p:pic>
          <p:nvPicPr>
            <p:cNvPr id="2591" name="Picture 543" descr="sunspotssu1"/>
            <p:cNvPicPr>
              <a:picLocks noChangeAspect="1" noChangeArrowheads="1"/>
            </p:cNvPicPr>
            <p:nvPr/>
          </p:nvPicPr>
          <p:blipFill>
            <a:blip r:embed="rId13" cstate="print"/>
            <a:srcRect/>
            <a:stretch>
              <a:fillRect/>
            </a:stretch>
          </p:blipFill>
          <p:spPr bwMode="auto">
            <a:xfrm>
              <a:off x="6590" y="3443"/>
              <a:ext cx="875" cy="399"/>
            </a:xfrm>
            <a:prstGeom prst="rect">
              <a:avLst/>
            </a:prstGeom>
            <a:noFill/>
          </p:spPr>
        </p:pic>
        <p:pic>
          <p:nvPicPr>
            <p:cNvPr id="2592" name="Picture 544" descr="zonal"/>
            <p:cNvPicPr>
              <a:picLocks noChangeAspect="1" noChangeArrowheads="1"/>
            </p:cNvPicPr>
            <p:nvPr/>
          </p:nvPicPr>
          <p:blipFill>
            <a:blip r:embed="rId14" cstate="print"/>
            <a:srcRect/>
            <a:stretch>
              <a:fillRect/>
            </a:stretch>
          </p:blipFill>
          <p:spPr bwMode="auto">
            <a:xfrm>
              <a:off x="7592" y="3353"/>
              <a:ext cx="899" cy="429"/>
            </a:xfrm>
            <a:prstGeom prst="rect">
              <a:avLst/>
            </a:prstGeom>
            <a:noFill/>
          </p:spPr>
        </p:pic>
      </p:grpSp>
      <p:sp>
        <p:nvSpPr>
          <p:cNvPr id="13954" name="Text Box 2690"/>
          <p:cNvSpPr txBox="1">
            <a:spLocks noChangeArrowheads="1"/>
          </p:cNvSpPr>
          <p:nvPr/>
        </p:nvSpPr>
        <p:spPr bwMode="auto">
          <a:xfrm>
            <a:off x="8074025" y="4852988"/>
            <a:ext cx="2093913" cy="1004887"/>
          </a:xfrm>
          <a:prstGeom prst="rect">
            <a:avLst/>
          </a:prstGeom>
          <a:noFill/>
          <a:ln w="9525">
            <a:noFill/>
            <a:miter lim="800000"/>
            <a:headEnd/>
            <a:tailEnd/>
          </a:ln>
          <a:effectLst/>
        </p:spPr>
        <p:txBody>
          <a:bodyPr>
            <a:spAutoFit/>
          </a:bodyPr>
          <a:lstStyle/>
          <a:p>
            <a:pPr defTabSz="1096963"/>
            <a:r>
              <a:rPr lang="en-US" sz="1200"/>
              <a:t>Examples of science data products from SOHO/MDI. Improved versions of these can be made with HMI observations.</a:t>
            </a:r>
          </a:p>
        </p:txBody>
      </p:sp>
      <p:sp>
        <p:nvSpPr>
          <p:cNvPr id="13955" name="Text Box 2691"/>
          <p:cNvSpPr txBox="1">
            <a:spLocks noChangeArrowheads="1"/>
          </p:cNvSpPr>
          <p:nvPr/>
        </p:nvSpPr>
        <p:spPr bwMode="auto">
          <a:xfrm>
            <a:off x="8045450" y="5922963"/>
            <a:ext cx="2119313" cy="3902075"/>
          </a:xfrm>
          <a:prstGeom prst="rect">
            <a:avLst/>
          </a:prstGeom>
          <a:noFill/>
          <a:ln w="9525">
            <a:noFill/>
            <a:miter lim="800000"/>
            <a:headEnd/>
            <a:tailEnd/>
          </a:ln>
          <a:effectLst/>
        </p:spPr>
        <p:txBody>
          <a:bodyPr>
            <a:spAutoFit/>
          </a:bodyPr>
          <a:lstStyle/>
          <a:p>
            <a:pPr marL="171450" indent="-171450" defTabSz="1096963"/>
            <a:r>
              <a:rPr lang="en-US"/>
              <a:t>A. Sound speed variations relative to a standard solar model.</a:t>
            </a:r>
          </a:p>
          <a:p>
            <a:pPr marL="171450" indent="-171450" defTabSz="1096963"/>
            <a:r>
              <a:rPr lang="en-US"/>
              <a:t>B. Solar cycle variations in the sub-photospheric rotation rate.</a:t>
            </a:r>
          </a:p>
          <a:p>
            <a:pPr marL="171450" indent="-171450" defTabSz="1096963"/>
            <a:r>
              <a:rPr lang="en-US"/>
              <a:t>C. Solar meridional circulation and differential rotation.</a:t>
            </a:r>
          </a:p>
          <a:p>
            <a:pPr marL="171450" indent="-171450" defTabSz="1096963"/>
            <a:r>
              <a:rPr lang="en-US"/>
              <a:t>D. Sunspots and plage contribute to solar irradiance variation. </a:t>
            </a:r>
          </a:p>
          <a:p>
            <a:pPr marL="171450" indent="-171450" defTabSz="1096963"/>
            <a:r>
              <a:rPr lang="en-US"/>
              <a:t>E.  MHD model of the magnetic structure of the corona.</a:t>
            </a:r>
          </a:p>
          <a:p>
            <a:pPr marL="171450" indent="-171450" defTabSz="1096963"/>
            <a:r>
              <a:rPr lang="en-US"/>
              <a:t>F. Synoptic map of the subsurface flows at a depth of 7 Mm.</a:t>
            </a:r>
          </a:p>
          <a:p>
            <a:pPr marL="171450" indent="-171450" defTabSz="1096963"/>
            <a:r>
              <a:rPr lang="en-US"/>
              <a:t>G. SOHO/EIT image and magnetic field lines computed from the photospheric field.</a:t>
            </a:r>
          </a:p>
          <a:p>
            <a:pPr marL="171450" indent="-171450" defTabSz="1096963"/>
            <a:r>
              <a:rPr lang="en-US"/>
              <a:t>H. Active regions on the far side of the sun detected with helioseismology.</a:t>
            </a:r>
          </a:p>
          <a:p>
            <a:pPr marL="171450" indent="-171450" defTabSz="1096963"/>
            <a:r>
              <a:rPr lang="en-US"/>
              <a:t>I. Vector field image showing the magnetic connectivity in sunspots.</a:t>
            </a:r>
          </a:p>
          <a:p>
            <a:pPr marL="171450" indent="-171450" defTabSz="1096963"/>
            <a:r>
              <a:rPr lang="en-US"/>
              <a:t>J. Sound speed variations and flows in an emerging active region.</a:t>
            </a:r>
          </a:p>
          <a:p>
            <a:pPr marL="171450" indent="-171450" defTabSz="1096963"/>
            <a:endParaRPr lang="en-US"/>
          </a:p>
        </p:txBody>
      </p:sp>
      <p:graphicFrame>
        <p:nvGraphicFramePr>
          <p:cNvPr id="2505" name="Object 457"/>
          <p:cNvGraphicFramePr>
            <a:graphicFrameLocks noChangeAspect="1"/>
          </p:cNvGraphicFramePr>
          <p:nvPr/>
        </p:nvGraphicFramePr>
        <p:xfrm>
          <a:off x="3830638" y="5702300"/>
          <a:ext cx="5045075" cy="4422775"/>
        </p:xfrm>
        <a:graphic>
          <a:graphicData uri="http://schemas.openxmlformats.org/presentationml/2006/ole">
            <p:oleObj spid="_x0000_s2505" name="Document" r:id="rId15" imgW="6132240" imgH="5369040" progId="Word.Document.8">
              <p:embed/>
            </p:oleObj>
          </a:graphicData>
        </a:graphic>
      </p:graphicFrame>
      <p:pic>
        <p:nvPicPr>
          <p:cNvPr id="13973" name="Picture 2709"/>
          <p:cNvPicPr>
            <a:picLocks noChangeAspect="1" noChangeArrowheads="1"/>
          </p:cNvPicPr>
          <p:nvPr/>
        </p:nvPicPr>
        <p:blipFill>
          <a:blip r:embed="rId16" cstate="print"/>
          <a:srcRect/>
          <a:stretch>
            <a:fillRect/>
          </a:stretch>
        </p:blipFill>
        <p:spPr bwMode="auto">
          <a:xfrm>
            <a:off x="4160838" y="1143000"/>
            <a:ext cx="3379787" cy="2036763"/>
          </a:xfrm>
          <a:prstGeom prst="rect">
            <a:avLst/>
          </a:prstGeom>
          <a:noFill/>
          <a:ln w="9525">
            <a:noFill/>
            <a:miter lim="800000"/>
            <a:headEnd/>
            <a:tailEnd/>
          </a:ln>
          <a:effectLst/>
        </p:spPr>
      </p:pic>
      <p:sp>
        <p:nvSpPr>
          <p:cNvPr id="13977" name="Line 2713"/>
          <p:cNvSpPr>
            <a:spLocks noChangeShapeType="1"/>
          </p:cNvSpPr>
          <p:nvPr/>
        </p:nvSpPr>
        <p:spPr bwMode="auto">
          <a:xfrm>
            <a:off x="3883025" y="822325"/>
            <a:ext cx="731838" cy="371475"/>
          </a:xfrm>
          <a:prstGeom prst="line">
            <a:avLst/>
          </a:prstGeom>
          <a:noFill/>
          <a:ln w="9525">
            <a:solidFill>
              <a:schemeClr val="tx1"/>
            </a:solidFill>
            <a:round/>
            <a:headEnd/>
            <a:tailEnd/>
          </a:ln>
          <a:effectLst/>
        </p:spPr>
        <p:txBody>
          <a:bodyPr/>
          <a:lstStyle/>
          <a:p>
            <a:endParaRPr lang="en-US"/>
          </a:p>
        </p:txBody>
      </p:sp>
      <p:sp>
        <p:nvSpPr>
          <p:cNvPr id="13978" name="Line 2714"/>
          <p:cNvSpPr>
            <a:spLocks noChangeShapeType="1"/>
          </p:cNvSpPr>
          <p:nvPr/>
        </p:nvSpPr>
        <p:spPr bwMode="auto">
          <a:xfrm>
            <a:off x="3883025" y="822325"/>
            <a:ext cx="3565525" cy="365125"/>
          </a:xfrm>
          <a:prstGeom prst="line">
            <a:avLst/>
          </a:prstGeom>
          <a:noFill/>
          <a:ln w="9525">
            <a:solidFill>
              <a:schemeClr val="tx1"/>
            </a:solidFill>
            <a:round/>
            <a:headEnd/>
            <a:tailEnd/>
          </a:ln>
          <a:effectLst/>
        </p:spPr>
        <p:txBody>
          <a:bodyPr/>
          <a:lstStyle/>
          <a:p>
            <a:endParaRPr lang="en-US"/>
          </a:p>
        </p:txBody>
      </p:sp>
      <p:sp>
        <p:nvSpPr>
          <p:cNvPr id="13992" name="Text Box 2728"/>
          <p:cNvSpPr txBox="1">
            <a:spLocks noChangeArrowheads="1"/>
          </p:cNvSpPr>
          <p:nvPr/>
        </p:nvSpPr>
        <p:spPr bwMode="auto">
          <a:xfrm>
            <a:off x="8026400" y="644525"/>
            <a:ext cx="2987675" cy="1060450"/>
          </a:xfrm>
          <a:prstGeom prst="rect">
            <a:avLst/>
          </a:prstGeom>
          <a:noFill/>
          <a:ln w="9525">
            <a:noFill/>
            <a:miter lim="800000"/>
            <a:headEnd/>
            <a:tailEnd/>
          </a:ln>
          <a:effectLst/>
        </p:spPr>
        <p:txBody>
          <a:bodyPr>
            <a:spAutoFit/>
          </a:bodyPr>
          <a:lstStyle/>
          <a:p>
            <a:pPr eaLnBrk="0" hangingPunct="0">
              <a:spcBef>
                <a:spcPct val="35000"/>
              </a:spcBef>
            </a:pPr>
            <a:r>
              <a:rPr lang="en-US" b="1"/>
              <a:t>Helioseismology </a:t>
            </a:r>
            <a:r>
              <a:rPr lang="en-US"/>
              <a:t>is the study of solar interior structure and dynamics via analysis of the propagation of waves through the Sun’s interior. </a:t>
            </a:r>
          </a:p>
          <a:p>
            <a:pPr eaLnBrk="0" hangingPunct="0">
              <a:spcBef>
                <a:spcPct val="35000"/>
              </a:spcBef>
            </a:pPr>
            <a:r>
              <a:rPr lang="en-US"/>
              <a:t>The Sun is filled with acoustic waves with periods near five minutes. These waves are made by the near surface convection.</a:t>
            </a:r>
          </a:p>
        </p:txBody>
      </p:sp>
      <p:sp>
        <p:nvSpPr>
          <p:cNvPr id="13993" name="Rectangle 2729"/>
          <p:cNvSpPr>
            <a:spLocks noChangeArrowheads="1"/>
          </p:cNvSpPr>
          <p:nvPr/>
        </p:nvSpPr>
        <p:spPr bwMode="auto">
          <a:xfrm>
            <a:off x="10912475" y="600075"/>
            <a:ext cx="4421188" cy="4140200"/>
          </a:xfrm>
          <a:prstGeom prst="rect">
            <a:avLst/>
          </a:prstGeom>
          <a:noFill/>
          <a:ln w="9525">
            <a:noFill/>
            <a:miter lim="800000"/>
            <a:headEnd/>
            <a:tailEnd/>
          </a:ln>
          <a:effectLst/>
        </p:spPr>
        <p:txBody>
          <a:bodyPr/>
          <a:lstStyle/>
          <a:p>
            <a:r>
              <a:rPr lang="en-US"/>
              <a:t>The downward propagating waves are refracted upward by the temperature gradient and the upward propagating waves are reflected inward by the drop in density at the surface.</a:t>
            </a:r>
          </a:p>
          <a:p>
            <a:endParaRPr lang="en-US" sz="800"/>
          </a:p>
          <a:p>
            <a:r>
              <a:rPr lang="en-US"/>
              <a:t>The travel times of these waves depend on the temperature, composition, motion, and magnetic fields in the interior. The visible surface moves when the waves are reflected.  HMI measures this motion enabling the wave frequency, phase, and amplitude to be measured.</a:t>
            </a:r>
          </a:p>
          <a:p>
            <a:endParaRPr lang="en-US" sz="800"/>
          </a:p>
          <a:p>
            <a:r>
              <a:rPr lang="en-US"/>
              <a:t>Analysis of travel times over a multitude of interior paths enables inference of internal conditions.</a:t>
            </a:r>
          </a:p>
          <a:p>
            <a:endParaRPr lang="en-US" sz="800"/>
          </a:p>
          <a:p>
            <a:r>
              <a:rPr lang="en-US" b="1"/>
              <a:t>Solar Magnetic Fields:  </a:t>
            </a:r>
            <a:r>
              <a:rPr lang="en-US"/>
              <a:t>The Sun is permeated by magnetic fields on multiple scales from “flux tubes” smaller than 70km to 30,000km sunspots to the Sun-covering magnetic network.  It is the dynamically changing magnetic fields that is the source of nearly all solar variability that effects the Earth and human technological systems.</a:t>
            </a:r>
          </a:p>
          <a:p>
            <a:endParaRPr lang="en-US" sz="800"/>
          </a:p>
          <a:p>
            <a:r>
              <a:rPr lang="en-US"/>
              <a:t>HMI will provide the first full-disk continuous observations of solar magnetic fields in all orientations. Prior measurements (e.g. MDI) measured only the component of the field along the line of sight to the observer.  The new measurements should improve our understanding of the 3-D structure of the evolving field.  We can only measure the fields in the layer of the atmosphere where most all of the light originates (photosphere) and we can then compute estimates of the field in the upper atmosphere where AIA observes the effects of the fields.</a:t>
            </a:r>
          </a:p>
        </p:txBody>
      </p:sp>
      <p:pic>
        <p:nvPicPr>
          <p:cNvPr id="13994" name="Picture 2730" descr="sun_and_rays"/>
          <p:cNvPicPr>
            <a:picLocks noChangeAspect="1" noChangeArrowheads="1"/>
          </p:cNvPicPr>
          <p:nvPr/>
        </p:nvPicPr>
        <p:blipFill>
          <a:blip r:embed="rId17" cstate="print"/>
          <a:srcRect/>
          <a:stretch>
            <a:fillRect/>
          </a:stretch>
        </p:blipFill>
        <p:spPr bwMode="auto">
          <a:xfrm>
            <a:off x="8134350" y="1943100"/>
            <a:ext cx="2608263" cy="2603500"/>
          </a:xfrm>
          <a:prstGeom prst="rect">
            <a:avLst/>
          </a:prstGeom>
          <a:noFill/>
          <a:ln w="9525">
            <a:noFill/>
            <a:miter lim="800000"/>
            <a:headEnd/>
            <a:tailEnd/>
          </a:ln>
        </p:spPr>
      </p:pic>
      <p:sp>
        <p:nvSpPr>
          <p:cNvPr id="13997" name="Text Box 2733"/>
          <p:cNvSpPr txBox="1">
            <a:spLocks noChangeArrowheads="1"/>
          </p:cNvSpPr>
          <p:nvPr/>
        </p:nvSpPr>
        <p:spPr bwMode="auto">
          <a:xfrm>
            <a:off x="8061325" y="280988"/>
            <a:ext cx="5403850" cy="274637"/>
          </a:xfrm>
          <a:prstGeom prst="rect">
            <a:avLst/>
          </a:prstGeom>
          <a:noFill/>
          <a:ln w="9525">
            <a:noFill/>
            <a:miter lim="800000"/>
            <a:headEnd/>
            <a:tailEnd/>
          </a:ln>
          <a:effectLst/>
        </p:spPr>
        <p:txBody>
          <a:bodyPr wrap="none">
            <a:spAutoFit/>
          </a:bodyPr>
          <a:lstStyle/>
          <a:p>
            <a:pPr defTabSz="1096963"/>
            <a:r>
              <a:rPr lang="en-US" sz="1200" b="1"/>
              <a:t>HMI Science: Solar Interior Dynamics and Photospheric Magnetic Fields</a:t>
            </a:r>
          </a:p>
        </p:txBody>
      </p:sp>
      <p:grpSp>
        <p:nvGrpSpPr>
          <p:cNvPr id="14005" name="Group 2741"/>
          <p:cNvGrpSpPr>
            <a:grpSpLocks/>
          </p:cNvGrpSpPr>
          <p:nvPr/>
        </p:nvGrpSpPr>
        <p:grpSpPr bwMode="auto">
          <a:xfrm>
            <a:off x="293688" y="5735638"/>
            <a:ext cx="4999037" cy="4006850"/>
            <a:chOff x="101" y="3637"/>
            <a:chExt cx="3197" cy="2560"/>
          </a:xfrm>
        </p:grpSpPr>
        <p:sp>
          <p:nvSpPr>
            <p:cNvPr id="2055" name="Line 7"/>
            <p:cNvSpPr>
              <a:spLocks noChangeShapeType="1"/>
            </p:cNvSpPr>
            <p:nvPr/>
          </p:nvSpPr>
          <p:spPr bwMode="auto">
            <a:xfrm flipV="1">
              <a:off x="1831" y="5598"/>
              <a:ext cx="21" cy="84"/>
            </a:xfrm>
            <a:prstGeom prst="line">
              <a:avLst/>
            </a:prstGeom>
            <a:noFill/>
            <a:ln w="9525">
              <a:solidFill>
                <a:schemeClr val="tx1"/>
              </a:solidFill>
              <a:round/>
              <a:headEnd/>
              <a:tailEnd type="triangle" w="med" len="med"/>
            </a:ln>
            <a:effectLst/>
          </p:spPr>
          <p:txBody>
            <a:bodyPr/>
            <a:lstStyle/>
            <a:p>
              <a:endParaRPr lang="en-US"/>
            </a:p>
          </p:txBody>
        </p:sp>
        <p:sp>
          <p:nvSpPr>
            <p:cNvPr id="2056" name="Text Box 8"/>
            <p:cNvSpPr txBox="1">
              <a:spLocks noChangeArrowheads="1"/>
            </p:cNvSpPr>
            <p:nvPr/>
          </p:nvSpPr>
          <p:spPr bwMode="auto">
            <a:xfrm>
              <a:off x="1758" y="5438"/>
              <a:ext cx="209" cy="207"/>
            </a:xfrm>
            <a:prstGeom prst="rect">
              <a:avLst/>
            </a:prstGeom>
            <a:noFill/>
            <a:ln w="9525">
              <a:noFill/>
              <a:miter lim="800000"/>
              <a:headEnd/>
              <a:tailEnd/>
            </a:ln>
            <a:effectLst/>
          </p:spPr>
          <p:txBody>
            <a:bodyPr wrap="none" lIns="109835" tIns="54918" rIns="109835" bIns="54918">
              <a:spAutoFit/>
            </a:bodyPr>
            <a:lstStyle/>
            <a:p>
              <a:pPr defTabSz="1096963" eaLnBrk="0" hangingPunct="0"/>
              <a:r>
                <a:rPr lang="en-US" sz="1400"/>
                <a:t>Z</a:t>
              </a:r>
              <a:endParaRPr lang="en-US" sz="1400">
                <a:latin typeface="Times New Roman" pitchFamily="18" charset="0"/>
              </a:endParaRPr>
            </a:p>
          </p:txBody>
        </p:sp>
        <p:sp>
          <p:nvSpPr>
            <p:cNvPr id="2058" name="Line 10"/>
            <p:cNvSpPr>
              <a:spLocks noChangeShapeType="1"/>
            </p:cNvSpPr>
            <p:nvPr/>
          </p:nvSpPr>
          <p:spPr bwMode="auto">
            <a:xfrm flipH="1">
              <a:off x="1713" y="5682"/>
              <a:ext cx="118" cy="59"/>
            </a:xfrm>
            <a:prstGeom prst="line">
              <a:avLst/>
            </a:prstGeom>
            <a:noFill/>
            <a:ln w="9525">
              <a:solidFill>
                <a:schemeClr val="tx1"/>
              </a:solidFill>
              <a:round/>
              <a:headEnd/>
              <a:tailEnd type="triangle" w="med" len="med"/>
            </a:ln>
            <a:effectLst/>
          </p:spPr>
          <p:txBody>
            <a:bodyPr/>
            <a:lstStyle/>
            <a:p>
              <a:endParaRPr lang="en-US"/>
            </a:p>
          </p:txBody>
        </p:sp>
        <p:sp>
          <p:nvSpPr>
            <p:cNvPr id="2059" name="Line 11"/>
            <p:cNvSpPr>
              <a:spLocks noChangeShapeType="1"/>
            </p:cNvSpPr>
            <p:nvPr/>
          </p:nvSpPr>
          <p:spPr bwMode="auto">
            <a:xfrm>
              <a:off x="1831" y="5682"/>
              <a:ext cx="67" cy="79"/>
            </a:xfrm>
            <a:prstGeom prst="line">
              <a:avLst/>
            </a:prstGeom>
            <a:noFill/>
            <a:ln w="9525">
              <a:solidFill>
                <a:schemeClr val="tx1"/>
              </a:solidFill>
              <a:round/>
              <a:headEnd/>
              <a:tailEnd type="triangle" w="med" len="med"/>
            </a:ln>
            <a:effectLst/>
          </p:spPr>
          <p:txBody>
            <a:bodyPr/>
            <a:lstStyle/>
            <a:p>
              <a:endParaRPr lang="en-US"/>
            </a:p>
          </p:txBody>
        </p:sp>
        <p:sp>
          <p:nvSpPr>
            <p:cNvPr id="2060" name="Text Box 12"/>
            <p:cNvSpPr txBox="1">
              <a:spLocks noChangeArrowheads="1"/>
            </p:cNvSpPr>
            <p:nvPr/>
          </p:nvSpPr>
          <p:spPr bwMode="auto">
            <a:xfrm>
              <a:off x="1570" y="5655"/>
              <a:ext cx="183" cy="207"/>
            </a:xfrm>
            <a:prstGeom prst="rect">
              <a:avLst/>
            </a:prstGeom>
            <a:noFill/>
            <a:ln w="9525">
              <a:noFill/>
              <a:miter lim="800000"/>
              <a:headEnd/>
              <a:tailEnd/>
            </a:ln>
            <a:effectLst/>
          </p:spPr>
          <p:txBody>
            <a:bodyPr lIns="109835" tIns="54918" rIns="109835" bIns="54918">
              <a:spAutoFit/>
            </a:bodyPr>
            <a:lstStyle/>
            <a:p>
              <a:pPr defTabSz="1096963" eaLnBrk="0" hangingPunct="0"/>
              <a:r>
                <a:rPr lang="en-US" sz="1400"/>
                <a:t>X</a:t>
              </a:r>
              <a:endParaRPr lang="en-US" sz="1400">
                <a:latin typeface="Times New Roman" pitchFamily="18" charset="0"/>
              </a:endParaRPr>
            </a:p>
          </p:txBody>
        </p:sp>
        <p:sp>
          <p:nvSpPr>
            <p:cNvPr id="2208" name="Text Box 160"/>
            <p:cNvSpPr txBox="1">
              <a:spLocks noChangeArrowheads="1"/>
            </p:cNvSpPr>
            <p:nvPr/>
          </p:nvSpPr>
          <p:spPr bwMode="auto">
            <a:xfrm>
              <a:off x="1841" y="5668"/>
              <a:ext cx="199" cy="206"/>
            </a:xfrm>
            <a:prstGeom prst="rect">
              <a:avLst/>
            </a:prstGeom>
            <a:noFill/>
            <a:ln w="9525">
              <a:noFill/>
              <a:miter lim="800000"/>
              <a:headEnd/>
              <a:tailEnd/>
            </a:ln>
            <a:effectLst/>
          </p:spPr>
          <p:txBody>
            <a:bodyPr lIns="109835" tIns="54918" rIns="109835" bIns="54918">
              <a:spAutoFit/>
            </a:bodyPr>
            <a:lstStyle/>
            <a:p>
              <a:pPr defTabSz="1096963" eaLnBrk="0" hangingPunct="0"/>
              <a:r>
                <a:rPr lang="en-US" sz="1400"/>
                <a:t>Y</a:t>
              </a:r>
              <a:endParaRPr lang="en-US" sz="1400">
                <a:latin typeface="Times New Roman" pitchFamily="18" charset="0"/>
              </a:endParaRPr>
            </a:p>
          </p:txBody>
        </p:sp>
        <p:sp>
          <p:nvSpPr>
            <p:cNvPr id="2076" name="Text Box 28"/>
            <p:cNvSpPr txBox="1">
              <a:spLocks noChangeArrowheads="1"/>
            </p:cNvSpPr>
            <p:nvPr/>
          </p:nvSpPr>
          <p:spPr bwMode="auto">
            <a:xfrm>
              <a:off x="2385" y="3976"/>
              <a:ext cx="862" cy="1851"/>
            </a:xfrm>
            <a:prstGeom prst="rect">
              <a:avLst/>
            </a:prstGeom>
            <a:noFill/>
            <a:ln w="9525">
              <a:noFill/>
              <a:miter lim="800000"/>
              <a:headEnd/>
              <a:tailEnd/>
            </a:ln>
            <a:effectLst/>
          </p:spPr>
          <p:txBody>
            <a:bodyPr wrap="none" lIns="109835" tIns="54918" rIns="109835" bIns="54918">
              <a:spAutoFit/>
            </a:bodyPr>
            <a:lstStyle/>
            <a:p>
              <a:pPr defTabSz="1096963" eaLnBrk="0" hangingPunct="0">
                <a:lnSpc>
                  <a:spcPct val="85000"/>
                </a:lnSpc>
              </a:pPr>
              <a:r>
                <a:rPr lang="en-US" sz="800"/>
                <a:t>Fold Mirror Assembly</a:t>
              </a:r>
            </a:p>
            <a:p>
              <a:pPr defTabSz="1096963" eaLnBrk="0" hangingPunct="0">
                <a:lnSpc>
                  <a:spcPct val="85000"/>
                </a:lnSpc>
              </a:pPr>
              <a:endParaRPr lang="en-US" sz="800"/>
            </a:p>
            <a:p>
              <a:pPr defTabSz="1096963" eaLnBrk="0" hangingPunct="0">
                <a:lnSpc>
                  <a:spcPct val="85000"/>
                </a:lnSpc>
              </a:pPr>
              <a:r>
                <a:rPr lang="en-US" sz="800"/>
                <a:t>BDS Beam-splitter</a:t>
              </a:r>
            </a:p>
            <a:p>
              <a:pPr defTabSz="1096963" eaLnBrk="0" hangingPunct="0">
                <a:lnSpc>
                  <a:spcPct val="85000"/>
                </a:lnSpc>
              </a:pPr>
              <a:endParaRPr lang="en-US" sz="800"/>
            </a:p>
            <a:p>
              <a:pPr defTabSz="1096963" eaLnBrk="0" hangingPunct="0">
                <a:lnSpc>
                  <a:spcPct val="85000"/>
                </a:lnSpc>
              </a:pPr>
              <a:r>
                <a:rPr lang="en-US" sz="800"/>
                <a:t>Michelson Interferometer</a:t>
              </a:r>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r>
                <a:rPr lang="en-US" sz="800"/>
                <a:t>Alignment Mechanism</a:t>
              </a:r>
            </a:p>
            <a:p>
              <a:pPr defTabSz="1096963" eaLnBrk="0" hangingPunct="0">
                <a:lnSpc>
                  <a:spcPct val="85000"/>
                </a:lnSpc>
              </a:pPr>
              <a:endParaRPr lang="en-US" sz="800"/>
            </a:p>
            <a:p>
              <a:pPr defTabSz="1096963" eaLnBrk="0" hangingPunct="0">
                <a:lnSpc>
                  <a:spcPct val="85000"/>
                </a:lnSpc>
              </a:pPr>
              <a:r>
                <a:rPr lang="en-US" sz="800"/>
                <a:t>Filter Oven Assembly</a:t>
              </a:r>
            </a:p>
            <a:p>
              <a:pPr defTabSz="1096963" eaLnBrk="0" hangingPunct="0">
                <a:lnSpc>
                  <a:spcPct val="85000"/>
                </a:lnSpc>
              </a:pPr>
              <a:endParaRPr lang="en-US" sz="800"/>
            </a:p>
            <a:p>
              <a:pPr defTabSz="1096963" eaLnBrk="0" hangingPunct="0">
                <a:lnSpc>
                  <a:spcPct val="85000"/>
                </a:lnSpc>
              </a:pPr>
              <a:r>
                <a:rPr lang="en-US" sz="800"/>
                <a:t>Lyot Filter Assembly</a:t>
              </a:r>
            </a:p>
            <a:p>
              <a:pPr defTabSz="1096963" eaLnBrk="0" hangingPunct="0">
                <a:lnSpc>
                  <a:spcPct val="85000"/>
                </a:lnSpc>
              </a:pPr>
              <a:endParaRPr lang="en-US" sz="800"/>
            </a:p>
            <a:p>
              <a:pPr defTabSz="1096963" eaLnBrk="0" hangingPunct="0">
                <a:lnSpc>
                  <a:spcPct val="85000"/>
                </a:lnSpc>
              </a:pPr>
              <a:r>
                <a:rPr lang="en-US" sz="800"/>
                <a:t>Oven Controller E-Box</a:t>
              </a:r>
            </a:p>
            <a:p>
              <a:pPr defTabSz="1096963" eaLnBrk="0" hangingPunct="0">
                <a:lnSpc>
                  <a:spcPct val="85000"/>
                </a:lnSpc>
              </a:pPr>
              <a:endParaRPr lang="en-US" sz="800"/>
            </a:p>
            <a:p>
              <a:pPr defTabSz="1096963" eaLnBrk="0" hangingPunct="0">
                <a:lnSpc>
                  <a:spcPct val="85000"/>
                </a:lnSpc>
              </a:pPr>
              <a:r>
                <a:rPr lang="en-US" sz="800"/>
                <a:t>ISS Mirror Assembly</a:t>
              </a:r>
            </a:p>
            <a:p>
              <a:pPr defTabSz="1096963" eaLnBrk="0" hangingPunct="0">
                <a:lnSpc>
                  <a:spcPct val="85000"/>
                </a:lnSpc>
              </a:pPr>
              <a:endParaRPr lang="en-US" sz="800"/>
            </a:p>
            <a:p>
              <a:pPr defTabSz="1096963" eaLnBrk="0" hangingPunct="0">
                <a:lnSpc>
                  <a:spcPct val="85000"/>
                </a:lnSpc>
              </a:pPr>
              <a:r>
                <a:rPr lang="en-US" sz="800"/>
                <a:t>Focus Mechanism</a:t>
              </a:r>
            </a:p>
            <a:p>
              <a:pPr defTabSz="1096963" eaLnBrk="0" hangingPunct="0">
                <a:lnSpc>
                  <a:spcPct val="85000"/>
                </a:lnSpc>
              </a:pPr>
              <a:endParaRPr lang="en-US" sz="800"/>
            </a:p>
            <a:p>
              <a:pPr defTabSz="1096963" eaLnBrk="0" hangingPunct="0">
                <a:lnSpc>
                  <a:spcPct val="85000"/>
                </a:lnSpc>
              </a:pPr>
              <a:r>
                <a:rPr lang="en-US" sz="800"/>
                <a:t>Hollow Core Motors</a:t>
              </a:r>
            </a:p>
            <a:p>
              <a:pPr defTabSz="1096963" eaLnBrk="0" hangingPunct="0">
                <a:lnSpc>
                  <a:spcPct val="85000"/>
                </a:lnSpc>
              </a:pPr>
              <a:endParaRPr lang="en-US" sz="800"/>
            </a:p>
            <a:p>
              <a:pPr defTabSz="1096963" eaLnBrk="0" hangingPunct="0">
                <a:lnSpc>
                  <a:spcPct val="85000"/>
                </a:lnSpc>
              </a:pPr>
              <a:r>
                <a:rPr lang="en-US" sz="800"/>
                <a:t>Secondary Lens</a:t>
              </a:r>
            </a:p>
          </p:txBody>
        </p:sp>
        <p:pic>
          <p:nvPicPr>
            <p:cNvPr id="2065" name="Picture 17" descr="untitled"/>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607" y="3952"/>
              <a:ext cx="1949" cy="1616"/>
            </a:xfrm>
            <a:prstGeom prst="rect">
              <a:avLst/>
            </a:prstGeom>
            <a:noFill/>
          </p:spPr>
        </p:pic>
        <p:sp>
          <p:nvSpPr>
            <p:cNvPr id="2061" name="Text Box 13"/>
            <p:cNvSpPr txBox="1">
              <a:spLocks noChangeArrowheads="1"/>
            </p:cNvSpPr>
            <p:nvPr/>
          </p:nvSpPr>
          <p:spPr bwMode="auto">
            <a:xfrm>
              <a:off x="101" y="5892"/>
              <a:ext cx="1121" cy="305"/>
            </a:xfrm>
            <a:prstGeom prst="rect">
              <a:avLst/>
            </a:prstGeom>
            <a:noFill/>
            <a:ln w="9525">
              <a:noFill/>
              <a:miter lim="800000"/>
              <a:headEnd/>
              <a:tailEnd/>
            </a:ln>
            <a:effectLst/>
          </p:spPr>
          <p:txBody>
            <a:bodyPr lIns="109835" tIns="54918" rIns="109835" bIns="54918">
              <a:spAutoFit/>
            </a:bodyPr>
            <a:lstStyle/>
            <a:p>
              <a:pPr defTabSz="1096963" eaLnBrk="0" hangingPunct="0"/>
              <a:r>
                <a:rPr lang="en-US" sz="800" u="sng"/>
                <a:t>Optical Characteristics:</a:t>
              </a:r>
            </a:p>
            <a:p>
              <a:pPr defTabSz="1096963" eaLnBrk="0" hangingPunct="0"/>
              <a:r>
                <a:rPr lang="en-US" sz="800"/>
                <a:t>Effective Focal Length: 495 cm</a:t>
              </a:r>
            </a:p>
            <a:p>
              <a:pPr defTabSz="1096963" eaLnBrk="0" hangingPunct="0"/>
              <a:r>
                <a:rPr lang="en-US" sz="800"/>
                <a:t>Telescope Clear Aperture: 14 cm</a:t>
              </a:r>
            </a:p>
          </p:txBody>
        </p:sp>
        <p:sp>
          <p:nvSpPr>
            <p:cNvPr id="2066" name="Text Box 18"/>
            <p:cNvSpPr txBox="1">
              <a:spLocks noChangeAspect="1" noChangeArrowheads="1"/>
            </p:cNvSpPr>
            <p:nvPr/>
          </p:nvSpPr>
          <p:spPr bwMode="auto">
            <a:xfrm>
              <a:off x="109" y="3883"/>
              <a:ext cx="1144" cy="1671"/>
            </a:xfrm>
            <a:prstGeom prst="rect">
              <a:avLst/>
            </a:prstGeom>
            <a:noFill/>
            <a:ln w="9525">
              <a:noFill/>
              <a:miter lim="800000"/>
              <a:headEnd/>
              <a:tailEnd/>
            </a:ln>
            <a:effectLst/>
          </p:spPr>
          <p:txBody>
            <a:bodyPr lIns="109835" tIns="54918" rIns="109835" bIns="54918">
              <a:spAutoFit/>
            </a:bodyPr>
            <a:lstStyle/>
            <a:p>
              <a:pPr defTabSz="1096963" eaLnBrk="0" hangingPunct="0">
                <a:lnSpc>
                  <a:spcPct val="85000"/>
                </a:lnSpc>
              </a:pPr>
              <a:r>
                <a:rPr lang="en-US" sz="800"/>
                <a:t>Shutter Assembly</a:t>
              </a:r>
            </a:p>
            <a:p>
              <a:pPr defTabSz="1096963" eaLnBrk="0" hangingPunct="0">
                <a:lnSpc>
                  <a:spcPct val="85000"/>
                </a:lnSpc>
              </a:pPr>
              <a:endParaRPr lang="en-US" sz="800"/>
            </a:p>
            <a:p>
              <a:pPr defTabSz="1096963" eaLnBrk="0" hangingPunct="0">
                <a:lnSpc>
                  <a:spcPct val="85000"/>
                </a:lnSpc>
              </a:pPr>
              <a:r>
                <a:rPr lang="en-US" sz="800"/>
                <a:t>Focal Plane Assembly</a:t>
              </a:r>
            </a:p>
            <a:p>
              <a:pPr defTabSz="1096963" eaLnBrk="0" hangingPunct="0">
                <a:lnSpc>
                  <a:spcPct val="85000"/>
                </a:lnSpc>
              </a:pPr>
              <a:endParaRPr lang="en-US" sz="800"/>
            </a:p>
            <a:p>
              <a:pPr defTabSz="1096963" eaLnBrk="0" hangingPunct="0">
                <a:lnSpc>
                  <a:spcPct val="85000"/>
                </a:lnSpc>
              </a:pPr>
              <a:r>
                <a:rPr lang="en-US" sz="800"/>
                <a:t>ISS Beam-splitter Assembly</a:t>
              </a:r>
            </a:p>
            <a:p>
              <a:pPr defTabSz="1096963" eaLnBrk="0" hangingPunct="0">
                <a:lnSpc>
                  <a:spcPct val="85000"/>
                </a:lnSpc>
              </a:pPr>
              <a:endParaRPr lang="en-US" sz="800"/>
            </a:p>
            <a:p>
              <a:pPr defTabSz="1096963" eaLnBrk="0" hangingPunct="0">
                <a:lnSpc>
                  <a:spcPct val="85000"/>
                </a:lnSpc>
              </a:pPr>
              <a:r>
                <a:rPr lang="en-US" sz="800"/>
                <a:t>Limb Sensor Assembly</a:t>
              </a:r>
            </a:p>
            <a:p>
              <a:pPr defTabSz="1096963" eaLnBrk="0" hangingPunct="0">
                <a:lnSpc>
                  <a:spcPct val="85000"/>
                </a:lnSpc>
              </a:pPr>
              <a:endParaRPr lang="en-US" sz="800"/>
            </a:p>
            <a:p>
              <a:pPr defTabSz="1096963" eaLnBrk="0" hangingPunct="0">
                <a:lnSpc>
                  <a:spcPct val="85000"/>
                </a:lnSpc>
              </a:pPr>
              <a:r>
                <a:rPr lang="en-US" sz="800"/>
                <a:t>ISS Electronics Box</a:t>
              </a:r>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endParaRPr lang="en-US" sz="800"/>
            </a:p>
            <a:p>
              <a:pPr defTabSz="1096963" eaLnBrk="0" hangingPunct="0">
                <a:lnSpc>
                  <a:spcPct val="85000"/>
                </a:lnSpc>
              </a:pPr>
              <a:r>
                <a:rPr lang="en-US" sz="800"/>
                <a:t>Camera Electronics Box</a:t>
              </a:r>
            </a:p>
            <a:p>
              <a:pPr defTabSz="1096963" eaLnBrk="0" hangingPunct="0">
                <a:lnSpc>
                  <a:spcPct val="85000"/>
                </a:lnSpc>
              </a:pPr>
              <a:endParaRPr lang="en-US" sz="800"/>
            </a:p>
            <a:p>
              <a:pPr defTabSz="1096963" eaLnBrk="0" hangingPunct="0">
                <a:lnSpc>
                  <a:spcPct val="85000"/>
                </a:lnSpc>
              </a:pPr>
              <a:r>
                <a:rPr lang="en-US" sz="800"/>
                <a:t>Telescope Assembly</a:t>
              </a:r>
            </a:p>
            <a:p>
              <a:pPr defTabSz="1096963" eaLnBrk="0" hangingPunct="0">
                <a:lnSpc>
                  <a:spcPct val="85000"/>
                </a:lnSpc>
              </a:pPr>
              <a:endParaRPr lang="en-US" sz="800"/>
            </a:p>
            <a:p>
              <a:pPr defTabSz="1096963" eaLnBrk="0" hangingPunct="0">
                <a:lnSpc>
                  <a:spcPct val="85000"/>
                </a:lnSpc>
              </a:pPr>
              <a:r>
                <a:rPr lang="en-US" sz="800"/>
                <a:t>Primary Lens Assembly</a:t>
              </a:r>
            </a:p>
            <a:p>
              <a:pPr defTabSz="1096963" eaLnBrk="0" hangingPunct="0">
                <a:lnSpc>
                  <a:spcPct val="85000"/>
                </a:lnSpc>
              </a:pPr>
              <a:endParaRPr lang="en-US" sz="800"/>
            </a:p>
            <a:p>
              <a:pPr defTabSz="1096963" eaLnBrk="0" hangingPunct="0">
                <a:lnSpc>
                  <a:spcPct val="85000"/>
                </a:lnSpc>
              </a:pPr>
              <a:r>
                <a:rPr lang="en-US" sz="800"/>
                <a:t>Front Door Assembly</a:t>
              </a:r>
              <a:r>
                <a:rPr lang="en-US"/>
                <a:t>	</a:t>
              </a:r>
              <a:endParaRPr lang="en-US" b="1">
                <a:latin typeface="Times New Roman" pitchFamily="18" charset="0"/>
              </a:endParaRPr>
            </a:p>
          </p:txBody>
        </p:sp>
        <p:sp>
          <p:nvSpPr>
            <p:cNvPr id="2062" name="Rectangle 14"/>
            <p:cNvSpPr>
              <a:spLocks noChangeArrowheads="1"/>
            </p:cNvSpPr>
            <p:nvPr/>
          </p:nvSpPr>
          <p:spPr bwMode="auto">
            <a:xfrm>
              <a:off x="140" y="3637"/>
              <a:ext cx="3060" cy="2552"/>
            </a:xfrm>
            <a:prstGeom prst="rect">
              <a:avLst/>
            </a:prstGeom>
            <a:noFill/>
            <a:ln w="12700">
              <a:solidFill>
                <a:srgbClr val="000000"/>
              </a:solidFill>
              <a:miter lim="800000"/>
              <a:headEnd/>
              <a:tailEnd/>
            </a:ln>
            <a:effectLst/>
          </p:spPr>
          <p:txBody>
            <a:bodyPr anchor="ctr">
              <a:spAutoFit/>
            </a:bodyPr>
            <a:lstStyle/>
            <a:p>
              <a:endParaRPr lang="en-US"/>
            </a:p>
          </p:txBody>
        </p:sp>
        <p:sp>
          <p:nvSpPr>
            <p:cNvPr id="2067" name="Line 19"/>
            <p:cNvSpPr>
              <a:spLocks noChangeShapeType="1"/>
            </p:cNvSpPr>
            <p:nvPr/>
          </p:nvSpPr>
          <p:spPr bwMode="auto">
            <a:xfrm>
              <a:off x="859" y="4071"/>
              <a:ext cx="467" cy="298"/>
            </a:xfrm>
            <a:prstGeom prst="line">
              <a:avLst/>
            </a:prstGeom>
            <a:noFill/>
            <a:ln w="9525">
              <a:solidFill>
                <a:schemeClr val="tx1"/>
              </a:solidFill>
              <a:round/>
              <a:headEnd/>
              <a:tailEnd type="triangle" w="med" len="med"/>
            </a:ln>
            <a:effectLst/>
          </p:spPr>
          <p:txBody>
            <a:bodyPr>
              <a:spAutoFit/>
            </a:bodyPr>
            <a:lstStyle/>
            <a:p>
              <a:endParaRPr lang="en-US"/>
            </a:p>
          </p:txBody>
        </p:sp>
        <p:sp>
          <p:nvSpPr>
            <p:cNvPr id="2068" name="Line 20"/>
            <p:cNvSpPr>
              <a:spLocks noChangeShapeType="1"/>
            </p:cNvSpPr>
            <p:nvPr/>
          </p:nvSpPr>
          <p:spPr bwMode="auto">
            <a:xfrm>
              <a:off x="986" y="4220"/>
              <a:ext cx="719" cy="422"/>
            </a:xfrm>
            <a:prstGeom prst="line">
              <a:avLst/>
            </a:prstGeom>
            <a:noFill/>
            <a:ln w="9525">
              <a:solidFill>
                <a:schemeClr val="tx1"/>
              </a:solidFill>
              <a:round/>
              <a:headEnd/>
              <a:tailEnd type="triangle" w="med" len="med"/>
            </a:ln>
            <a:effectLst/>
          </p:spPr>
          <p:txBody>
            <a:bodyPr>
              <a:spAutoFit/>
            </a:bodyPr>
            <a:lstStyle/>
            <a:p>
              <a:endParaRPr lang="en-US"/>
            </a:p>
          </p:txBody>
        </p:sp>
        <p:sp>
          <p:nvSpPr>
            <p:cNvPr id="2069" name="Line 21"/>
            <p:cNvSpPr>
              <a:spLocks noChangeShapeType="1"/>
            </p:cNvSpPr>
            <p:nvPr/>
          </p:nvSpPr>
          <p:spPr bwMode="auto">
            <a:xfrm>
              <a:off x="905" y="4345"/>
              <a:ext cx="621" cy="394"/>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0" name="Line 22"/>
            <p:cNvSpPr>
              <a:spLocks noChangeShapeType="1"/>
            </p:cNvSpPr>
            <p:nvPr/>
          </p:nvSpPr>
          <p:spPr bwMode="auto">
            <a:xfrm>
              <a:off x="816" y="4485"/>
              <a:ext cx="626" cy="351"/>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1" name="Line 23"/>
            <p:cNvSpPr>
              <a:spLocks noChangeShapeType="1"/>
            </p:cNvSpPr>
            <p:nvPr/>
          </p:nvSpPr>
          <p:spPr bwMode="auto">
            <a:xfrm flipV="1">
              <a:off x="895" y="4823"/>
              <a:ext cx="162" cy="212"/>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2" name="Line 24"/>
            <p:cNvSpPr>
              <a:spLocks noChangeShapeType="1"/>
            </p:cNvSpPr>
            <p:nvPr/>
          </p:nvSpPr>
          <p:spPr bwMode="auto">
            <a:xfrm flipV="1">
              <a:off x="823" y="5135"/>
              <a:ext cx="404" cy="13"/>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3" name="Line 25"/>
            <p:cNvSpPr>
              <a:spLocks noChangeShapeType="1"/>
            </p:cNvSpPr>
            <p:nvPr/>
          </p:nvSpPr>
          <p:spPr bwMode="auto">
            <a:xfrm flipV="1">
              <a:off x="888" y="5216"/>
              <a:ext cx="167" cy="90"/>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5" name="Line 27"/>
            <p:cNvSpPr>
              <a:spLocks noChangeShapeType="1"/>
            </p:cNvSpPr>
            <p:nvPr/>
          </p:nvSpPr>
          <p:spPr bwMode="auto">
            <a:xfrm flipV="1">
              <a:off x="807" y="5443"/>
              <a:ext cx="235" cy="15"/>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7" name="Line 29"/>
            <p:cNvSpPr>
              <a:spLocks noChangeShapeType="1"/>
            </p:cNvSpPr>
            <p:nvPr/>
          </p:nvSpPr>
          <p:spPr bwMode="auto">
            <a:xfrm flipH="1">
              <a:off x="1856" y="4051"/>
              <a:ext cx="565" cy="185"/>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8" name="Line 30"/>
            <p:cNvSpPr>
              <a:spLocks noChangeShapeType="1"/>
            </p:cNvSpPr>
            <p:nvPr/>
          </p:nvSpPr>
          <p:spPr bwMode="auto">
            <a:xfrm flipH="1">
              <a:off x="1928" y="4179"/>
              <a:ext cx="515" cy="220"/>
            </a:xfrm>
            <a:prstGeom prst="line">
              <a:avLst/>
            </a:prstGeom>
            <a:noFill/>
            <a:ln w="9525">
              <a:solidFill>
                <a:schemeClr val="tx1"/>
              </a:solidFill>
              <a:round/>
              <a:headEnd/>
              <a:tailEnd type="triangle" w="med" len="med"/>
            </a:ln>
            <a:effectLst/>
          </p:spPr>
          <p:txBody>
            <a:bodyPr>
              <a:spAutoFit/>
            </a:bodyPr>
            <a:lstStyle/>
            <a:p>
              <a:endParaRPr lang="en-US"/>
            </a:p>
          </p:txBody>
        </p:sp>
        <p:sp>
          <p:nvSpPr>
            <p:cNvPr id="2079" name="Line 31"/>
            <p:cNvSpPr>
              <a:spLocks noChangeShapeType="1"/>
            </p:cNvSpPr>
            <p:nvPr/>
          </p:nvSpPr>
          <p:spPr bwMode="auto">
            <a:xfrm flipH="1">
              <a:off x="2239" y="4305"/>
              <a:ext cx="204" cy="133"/>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2" name="Line 34"/>
            <p:cNvSpPr>
              <a:spLocks noChangeShapeType="1"/>
            </p:cNvSpPr>
            <p:nvPr/>
          </p:nvSpPr>
          <p:spPr bwMode="auto">
            <a:xfrm flipH="1" flipV="1">
              <a:off x="2454" y="4505"/>
              <a:ext cx="90" cy="283"/>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3" name="Line 35"/>
            <p:cNvSpPr>
              <a:spLocks noChangeShapeType="1"/>
            </p:cNvSpPr>
            <p:nvPr/>
          </p:nvSpPr>
          <p:spPr bwMode="auto">
            <a:xfrm flipH="1" flipV="1">
              <a:off x="2195" y="4574"/>
              <a:ext cx="252" cy="371"/>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4" name="Line 36"/>
            <p:cNvSpPr>
              <a:spLocks noChangeShapeType="1"/>
            </p:cNvSpPr>
            <p:nvPr/>
          </p:nvSpPr>
          <p:spPr bwMode="auto">
            <a:xfrm flipH="1" flipV="1">
              <a:off x="2023" y="4604"/>
              <a:ext cx="416" cy="477"/>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5" name="Line 37"/>
            <p:cNvSpPr>
              <a:spLocks noChangeShapeType="1"/>
            </p:cNvSpPr>
            <p:nvPr/>
          </p:nvSpPr>
          <p:spPr bwMode="auto">
            <a:xfrm flipH="1" flipV="1">
              <a:off x="1763" y="4741"/>
              <a:ext cx="671" cy="719"/>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6" name="Line 38"/>
            <p:cNvSpPr>
              <a:spLocks noChangeShapeType="1"/>
            </p:cNvSpPr>
            <p:nvPr/>
          </p:nvSpPr>
          <p:spPr bwMode="auto">
            <a:xfrm flipH="1" flipV="1">
              <a:off x="1801" y="4886"/>
              <a:ext cx="634" cy="706"/>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7" name="Line 39"/>
            <p:cNvSpPr>
              <a:spLocks noChangeShapeType="1"/>
            </p:cNvSpPr>
            <p:nvPr/>
          </p:nvSpPr>
          <p:spPr bwMode="auto">
            <a:xfrm flipH="1" flipV="1">
              <a:off x="2083" y="4758"/>
              <a:ext cx="362" cy="460"/>
            </a:xfrm>
            <a:prstGeom prst="line">
              <a:avLst/>
            </a:prstGeom>
            <a:noFill/>
            <a:ln w="9525">
              <a:solidFill>
                <a:schemeClr val="tx1"/>
              </a:solidFill>
              <a:round/>
              <a:headEnd/>
              <a:tailEnd type="triangle" w="med" len="med"/>
            </a:ln>
            <a:effectLst/>
          </p:spPr>
          <p:txBody>
            <a:bodyPr>
              <a:spAutoFit/>
            </a:bodyPr>
            <a:lstStyle/>
            <a:p>
              <a:endParaRPr lang="en-US"/>
            </a:p>
          </p:txBody>
        </p:sp>
        <p:sp>
          <p:nvSpPr>
            <p:cNvPr id="2089" name="Text Box 41"/>
            <p:cNvSpPr txBox="1">
              <a:spLocks noChangeArrowheads="1"/>
            </p:cNvSpPr>
            <p:nvPr/>
          </p:nvSpPr>
          <p:spPr bwMode="auto">
            <a:xfrm>
              <a:off x="133" y="3701"/>
              <a:ext cx="3165" cy="207"/>
            </a:xfrm>
            <a:prstGeom prst="rect">
              <a:avLst/>
            </a:prstGeom>
            <a:noFill/>
            <a:ln w="9525">
              <a:noFill/>
              <a:miter lim="800000"/>
              <a:headEnd/>
              <a:tailEnd/>
            </a:ln>
            <a:effectLst/>
          </p:spPr>
          <p:txBody>
            <a:bodyPr lIns="109835" tIns="54918" rIns="109835" bIns="54918">
              <a:spAutoFit/>
            </a:bodyPr>
            <a:lstStyle/>
            <a:p>
              <a:pPr defTabSz="4830763" eaLnBrk="0" hangingPunct="0"/>
              <a:r>
                <a:rPr lang="en-US" sz="1400" b="1"/>
                <a:t>HMI Optics Package Principal Components</a:t>
              </a:r>
            </a:p>
          </p:txBody>
        </p:sp>
        <p:sp>
          <p:nvSpPr>
            <p:cNvPr id="13958" name="Line 2694"/>
            <p:cNvSpPr>
              <a:spLocks noChangeShapeType="1"/>
            </p:cNvSpPr>
            <p:nvPr/>
          </p:nvSpPr>
          <p:spPr bwMode="auto">
            <a:xfrm flipH="1" flipV="1">
              <a:off x="1666" y="4889"/>
              <a:ext cx="751" cy="844"/>
            </a:xfrm>
            <a:prstGeom prst="line">
              <a:avLst/>
            </a:prstGeom>
            <a:noFill/>
            <a:ln w="9525">
              <a:solidFill>
                <a:schemeClr val="tx1"/>
              </a:solidFill>
              <a:round/>
              <a:headEnd/>
              <a:tailEnd type="triangle" w="med" len="med"/>
            </a:ln>
            <a:effectLst/>
          </p:spPr>
          <p:txBody>
            <a:bodyPr>
              <a:spAutoFit/>
            </a:bodyPr>
            <a:lstStyle/>
            <a:p>
              <a:endParaRPr lang="en-US"/>
            </a:p>
          </p:txBody>
        </p:sp>
        <p:sp>
          <p:nvSpPr>
            <p:cNvPr id="13998" name="Line 2734"/>
            <p:cNvSpPr>
              <a:spLocks noChangeShapeType="1"/>
            </p:cNvSpPr>
            <p:nvPr/>
          </p:nvSpPr>
          <p:spPr bwMode="auto">
            <a:xfrm>
              <a:off x="727" y="3959"/>
              <a:ext cx="1087" cy="446"/>
            </a:xfrm>
            <a:prstGeom prst="line">
              <a:avLst/>
            </a:prstGeom>
            <a:noFill/>
            <a:ln w="9525">
              <a:solidFill>
                <a:schemeClr val="tx1"/>
              </a:solidFill>
              <a:round/>
              <a:headEnd/>
              <a:tailEnd type="triangle" w="med" len="med"/>
            </a:ln>
            <a:effectLst/>
          </p:spPr>
          <p:txBody>
            <a:bodyPr>
              <a:spAutoFit/>
            </a:bodyPr>
            <a:lstStyle/>
            <a:p>
              <a:endParaRPr lang="en-US"/>
            </a:p>
          </p:txBody>
        </p:sp>
      </p:grpSp>
      <p:sp>
        <p:nvSpPr>
          <p:cNvPr id="14016" name="Rectangle 2752"/>
          <p:cNvSpPr>
            <a:spLocks noChangeArrowheads="1"/>
          </p:cNvSpPr>
          <p:nvPr/>
        </p:nvSpPr>
        <p:spPr bwMode="auto">
          <a:xfrm>
            <a:off x="7439025" y="280988"/>
            <a:ext cx="123825" cy="59055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3735</TotalTime>
  <Words>1532</Words>
  <Application>Microsoft Office PowerPoint</Application>
  <PresentationFormat>Custom</PresentationFormat>
  <Paragraphs>159</Paragraphs>
  <Slides>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7" baseType="lpstr">
      <vt:lpstr>Arial</vt:lpstr>
      <vt:lpstr>Times New Roman</vt:lpstr>
      <vt:lpstr>Wingdings</vt:lpstr>
      <vt:lpstr>Default Design</vt:lpstr>
      <vt:lpstr>Microsoft Word Document</vt:lpstr>
      <vt:lpstr>Slide 1</vt:lpstr>
      <vt:lpstr>Slide 2</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phil</dc:creator>
  <cp:lastModifiedBy> </cp:lastModifiedBy>
  <cp:revision>34</cp:revision>
  <dcterms:created xsi:type="dcterms:W3CDTF">2010-01-17T19:12:35Z</dcterms:created>
  <dcterms:modified xsi:type="dcterms:W3CDTF">2010-01-30T21:49:53Z</dcterms:modified>
</cp:coreProperties>
</file>